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5"/>
  </p:sldMasterIdLst>
  <p:notesMasterIdLst>
    <p:notesMasterId r:id="rId20"/>
  </p:notesMasterIdLst>
  <p:sldIdLst>
    <p:sldId id="257" r:id="rId6"/>
    <p:sldId id="267" r:id="rId7"/>
    <p:sldId id="273" r:id="rId8"/>
    <p:sldId id="270" r:id="rId9"/>
    <p:sldId id="271" r:id="rId10"/>
    <p:sldId id="269" r:id="rId11"/>
    <p:sldId id="276" r:id="rId12"/>
    <p:sldId id="275" r:id="rId13"/>
    <p:sldId id="265" r:id="rId14"/>
    <p:sldId id="277" r:id="rId15"/>
    <p:sldId id="274" r:id="rId16"/>
    <p:sldId id="266" r:id="rId17"/>
    <p:sldId id="278" r:id="rId18"/>
    <p:sldId id="279" r:id="rId19"/>
  </p:sldIdLst>
  <p:sldSz cx="13004800" cy="9753600"/>
  <p:notesSz cx="6858000" cy="9144000"/>
  <p:defaultTextStyle>
    <a:defPPr>
      <a:defRPr lang="fr-FR"/>
    </a:defPPr>
    <a:lvl1pPr algn="l" defTabSz="584200" rtl="0" eaLnBrk="0" fontAlgn="base" hangingPunct="0">
      <a:spcBef>
        <a:spcPct val="0"/>
      </a:spcBef>
      <a:spcAft>
        <a:spcPct val="0"/>
      </a:spcAft>
      <a:defRPr sz="3400" kern="1200">
        <a:solidFill>
          <a:srgbClr val="000000"/>
        </a:solidFill>
        <a:latin typeface="Helvetica Light"/>
        <a:ea typeface="Helvetica Light"/>
        <a:cs typeface="Helvetica Light"/>
        <a:sym typeface="Helvetica Light"/>
      </a:defRPr>
    </a:lvl1pPr>
    <a:lvl2pPr marL="457200" indent="-228600" algn="l" defTabSz="584200" rtl="0" eaLnBrk="0" fontAlgn="base" hangingPunct="0">
      <a:spcBef>
        <a:spcPct val="0"/>
      </a:spcBef>
      <a:spcAft>
        <a:spcPct val="0"/>
      </a:spcAft>
      <a:defRPr sz="3400" kern="1200">
        <a:solidFill>
          <a:srgbClr val="000000"/>
        </a:solidFill>
        <a:latin typeface="Helvetica Light"/>
        <a:ea typeface="Helvetica Light"/>
        <a:cs typeface="Helvetica Light"/>
        <a:sym typeface="Helvetica Light"/>
      </a:defRPr>
    </a:lvl2pPr>
    <a:lvl3pPr marL="914400" indent="-457200" algn="l" defTabSz="584200" rtl="0" eaLnBrk="0" fontAlgn="base" hangingPunct="0">
      <a:spcBef>
        <a:spcPct val="0"/>
      </a:spcBef>
      <a:spcAft>
        <a:spcPct val="0"/>
      </a:spcAft>
      <a:defRPr sz="3400" kern="1200">
        <a:solidFill>
          <a:srgbClr val="000000"/>
        </a:solidFill>
        <a:latin typeface="Helvetica Light"/>
        <a:ea typeface="Helvetica Light"/>
        <a:cs typeface="Helvetica Light"/>
        <a:sym typeface="Helvetica Light"/>
      </a:defRPr>
    </a:lvl3pPr>
    <a:lvl4pPr marL="1371600" indent="-685800" algn="l" defTabSz="584200" rtl="0" eaLnBrk="0" fontAlgn="base" hangingPunct="0">
      <a:spcBef>
        <a:spcPct val="0"/>
      </a:spcBef>
      <a:spcAft>
        <a:spcPct val="0"/>
      </a:spcAft>
      <a:defRPr sz="3400" kern="1200">
        <a:solidFill>
          <a:srgbClr val="000000"/>
        </a:solidFill>
        <a:latin typeface="Helvetica Light"/>
        <a:ea typeface="Helvetica Light"/>
        <a:cs typeface="Helvetica Light"/>
        <a:sym typeface="Helvetica Light"/>
      </a:defRPr>
    </a:lvl4pPr>
    <a:lvl5pPr marL="1828800" indent="-914400" algn="l" defTabSz="584200" rtl="0" eaLnBrk="0" fontAlgn="base" hangingPunct="0">
      <a:spcBef>
        <a:spcPct val="0"/>
      </a:spcBef>
      <a:spcAft>
        <a:spcPct val="0"/>
      </a:spcAft>
      <a:defRPr sz="3400" kern="1200">
        <a:solidFill>
          <a:srgbClr val="000000"/>
        </a:solidFill>
        <a:latin typeface="Helvetica Light"/>
        <a:ea typeface="Helvetica Light"/>
        <a:cs typeface="Helvetica Light"/>
        <a:sym typeface="Helvetica Light"/>
      </a:defRPr>
    </a:lvl5pPr>
    <a:lvl6pPr marL="2286000" algn="l" defTabSz="914400" rtl="0" eaLnBrk="1" latinLnBrk="0" hangingPunct="1">
      <a:defRPr sz="3400" kern="1200">
        <a:solidFill>
          <a:srgbClr val="000000"/>
        </a:solidFill>
        <a:latin typeface="Helvetica Light"/>
        <a:ea typeface="Helvetica Light"/>
        <a:cs typeface="Helvetica Light"/>
        <a:sym typeface="Helvetica Light"/>
      </a:defRPr>
    </a:lvl6pPr>
    <a:lvl7pPr marL="2743200" algn="l" defTabSz="914400" rtl="0" eaLnBrk="1" latinLnBrk="0" hangingPunct="1">
      <a:defRPr sz="3400" kern="1200">
        <a:solidFill>
          <a:srgbClr val="000000"/>
        </a:solidFill>
        <a:latin typeface="Helvetica Light"/>
        <a:ea typeface="Helvetica Light"/>
        <a:cs typeface="Helvetica Light"/>
        <a:sym typeface="Helvetica Light"/>
      </a:defRPr>
    </a:lvl7pPr>
    <a:lvl8pPr marL="3200400" algn="l" defTabSz="914400" rtl="0" eaLnBrk="1" latinLnBrk="0" hangingPunct="1">
      <a:defRPr sz="3400" kern="1200">
        <a:solidFill>
          <a:srgbClr val="000000"/>
        </a:solidFill>
        <a:latin typeface="Helvetica Light"/>
        <a:ea typeface="Helvetica Light"/>
        <a:cs typeface="Helvetica Light"/>
        <a:sym typeface="Helvetica Light"/>
      </a:defRPr>
    </a:lvl8pPr>
    <a:lvl9pPr marL="3657600" algn="l" defTabSz="914400" rtl="0" eaLnBrk="1" latinLnBrk="0" hangingPunct="1">
      <a:defRPr sz="3400" kern="1200">
        <a:solidFill>
          <a:srgbClr val="000000"/>
        </a:solidFill>
        <a:latin typeface="Helvetica Light"/>
        <a:ea typeface="Helvetica Light"/>
        <a:cs typeface="Helvetica Light"/>
        <a:sym typeface="Helvetica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18D3"/>
    <a:srgbClr val="33CCCC"/>
    <a:srgbClr val="93C120"/>
    <a:srgbClr val="996633"/>
    <a:srgbClr val="94C1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562" y="91"/>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Rot="1" noChangeAspect="1"/>
          </p:cNvSpPr>
          <p:nvPr>
            <p:ph type="sldImg"/>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Rectangle 2"/>
          <p:cNvSpPr>
            <a:spLocks noGrp="1"/>
          </p:cNvSpPr>
          <p:nvPr>
            <p:ph type="body" sz="quarter" idx="1"/>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noProof="0" smtClean="0">
                <a:sym typeface="Helvetica Neue"/>
              </a:rPr>
              <a:t>Click to edit Master text styles</a:t>
            </a:r>
          </a:p>
          <a:p>
            <a:pPr lvl="1"/>
            <a:r>
              <a:rPr lang="fr-FR" altLang="fr-FR" noProof="0" smtClean="0">
                <a:sym typeface="Helvetica Neue"/>
              </a:rPr>
              <a:t>Second level</a:t>
            </a:r>
          </a:p>
          <a:p>
            <a:pPr lvl="2"/>
            <a:r>
              <a:rPr lang="fr-FR" altLang="fr-FR" noProof="0" smtClean="0">
                <a:sym typeface="Helvetica Neue"/>
              </a:rPr>
              <a:t>Third level</a:t>
            </a:r>
          </a:p>
          <a:p>
            <a:pPr lvl="3"/>
            <a:r>
              <a:rPr lang="fr-FR" altLang="fr-FR" noProof="0" smtClean="0">
                <a:sym typeface="Helvetica Neue"/>
              </a:rPr>
              <a:t>Fourth level</a:t>
            </a:r>
          </a:p>
          <a:p>
            <a:pPr lvl="4"/>
            <a:r>
              <a:rPr lang="fr-FR" altLang="fr-FR" noProof="0" smtClean="0">
                <a:sym typeface="Helvetica Neue"/>
              </a:rPr>
              <a:t>Fifth level</a:t>
            </a:r>
          </a:p>
        </p:txBody>
      </p:sp>
    </p:spTree>
  </p:cSld>
  <p:clrMap bg1="lt1" tx1="dk1" bg2="lt2" tx2="dk2" accent1="accent1" accent2="accent2" accent3="accent3" accent4="accent4" accent5="accent5" accent6="accent6" hlink="hlink" folHlink="folHlink"/>
  <p:notesStyle>
    <a:lvl1pPr algn="l" defTabSz="457200" rtl="0" eaLnBrk="0" fontAlgn="base" hangingPunct="0">
      <a:lnSpc>
        <a:spcPct val="117000"/>
      </a:lnSpc>
      <a:spcBef>
        <a:spcPct val="0"/>
      </a:spcBef>
      <a:spcAft>
        <a:spcPct val="0"/>
      </a:spcAft>
      <a:defRPr sz="2000" kern="1200">
        <a:solidFill>
          <a:srgbClr val="000000"/>
        </a:solidFill>
        <a:latin typeface="Helvetica Neue"/>
        <a:ea typeface="Helvetica Neue"/>
        <a:cs typeface="Helvetica Neue"/>
        <a:sym typeface="Helvetica Neue"/>
      </a:defRPr>
    </a:lvl1pPr>
    <a:lvl2pPr indent="228600" algn="l" defTabSz="457200" rtl="0" eaLnBrk="0" fontAlgn="base" hangingPunct="0">
      <a:lnSpc>
        <a:spcPct val="117000"/>
      </a:lnSpc>
      <a:spcBef>
        <a:spcPct val="0"/>
      </a:spcBef>
      <a:spcAft>
        <a:spcPct val="0"/>
      </a:spcAft>
      <a:defRPr sz="2000" kern="1200">
        <a:solidFill>
          <a:srgbClr val="000000"/>
        </a:solidFill>
        <a:latin typeface="Helvetica Neue"/>
        <a:ea typeface="Helvetica Neue"/>
        <a:cs typeface="Helvetica Neue"/>
        <a:sym typeface="Helvetica Neue"/>
      </a:defRPr>
    </a:lvl2pPr>
    <a:lvl3pPr indent="457200" algn="l" defTabSz="457200" rtl="0" eaLnBrk="0" fontAlgn="base" hangingPunct="0">
      <a:lnSpc>
        <a:spcPct val="117000"/>
      </a:lnSpc>
      <a:spcBef>
        <a:spcPct val="0"/>
      </a:spcBef>
      <a:spcAft>
        <a:spcPct val="0"/>
      </a:spcAft>
      <a:defRPr sz="2000" kern="1200">
        <a:solidFill>
          <a:srgbClr val="000000"/>
        </a:solidFill>
        <a:latin typeface="Helvetica Neue"/>
        <a:ea typeface="Helvetica Neue"/>
        <a:cs typeface="Helvetica Neue"/>
        <a:sym typeface="Helvetica Neue"/>
      </a:defRPr>
    </a:lvl3pPr>
    <a:lvl4pPr indent="685800" algn="l" defTabSz="457200" rtl="0" eaLnBrk="0" fontAlgn="base" hangingPunct="0">
      <a:lnSpc>
        <a:spcPct val="117000"/>
      </a:lnSpc>
      <a:spcBef>
        <a:spcPct val="0"/>
      </a:spcBef>
      <a:spcAft>
        <a:spcPct val="0"/>
      </a:spcAft>
      <a:defRPr sz="2000" kern="1200">
        <a:solidFill>
          <a:srgbClr val="000000"/>
        </a:solidFill>
        <a:latin typeface="Helvetica Neue"/>
        <a:ea typeface="Helvetica Neue"/>
        <a:cs typeface="Helvetica Neue"/>
        <a:sym typeface="Helvetica Neue"/>
      </a:defRPr>
    </a:lvl4pPr>
    <a:lvl5pPr indent="914400" algn="l" defTabSz="457200" rtl="0" eaLnBrk="0" fontAlgn="base" hangingPunct="0">
      <a:lnSpc>
        <a:spcPct val="117000"/>
      </a:lnSpc>
      <a:spcBef>
        <a:spcPct val="0"/>
      </a:spcBef>
      <a:spcAft>
        <a:spcPct val="0"/>
      </a:spcAft>
      <a:defRPr sz="2000" kern="1200">
        <a:solidFill>
          <a:srgbClr val="000000"/>
        </a:solidFill>
        <a:latin typeface="Helvetica Neue"/>
        <a:ea typeface="Helvetica Neue"/>
        <a:cs typeface="Helvetica Neue"/>
        <a:sym typeface="Helvetica Neue"/>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625600" y="1597025"/>
            <a:ext cx="9753600" cy="3395663"/>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Tree>
    <p:extLst>
      <p:ext uri="{BB962C8B-B14F-4D97-AF65-F5344CB8AC3E}">
        <p14:creationId xmlns:p14="http://schemas.microsoft.com/office/powerpoint/2010/main" val="3602720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4268593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583613" y="1550988"/>
            <a:ext cx="2081212" cy="6335712"/>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2338388" y="1550988"/>
            <a:ext cx="6092825" cy="6335712"/>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420716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518535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87413" y="2432050"/>
            <a:ext cx="11217275" cy="4056063"/>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smtClean="0"/>
              <a:t>Modifiez les styles du texte du masque</a:t>
            </a:r>
          </a:p>
        </p:txBody>
      </p:sp>
    </p:spTree>
    <p:extLst>
      <p:ext uri="{BB962C8B-B14F-4D97-AF65-F5344CB8AC3E}">
        <p14:creationId xmlns:p14="http://schemas.microsoft.com/office/powerpoint/2010/main" val="111855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2338388" y="3170238"/>
            <a:ext cx="4086225" cy="471646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577013" y="3170238"/>
            <a:ext cx="4087812" cy="471646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284760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95350" y="519113"/>
            <a:ext cx="11217275" cy="1885950"/>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95350" y="3562350"/>
            <a:ext cx="5502275" cy="5240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583363" y="3562350"/>
            <a:ext cx="5529262" cy="5240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366813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4112726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9516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95350" y="650875"/>
            <a:ext cx="4194175" cy="2274888"/>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Tree>
    <p:extLst>
      <p:ext uri="{BB962C8B-B14F-4D97-AF65-F5344CB8AC3E}">
        <p14:creationId xmlns:p14="http://schemas.microsoft.com/office/powerpoint/2010/main" val="2450484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95350" y="650875"/>
            <a:ext cx="4194175" cy="2274888"/>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sym typeface="Helvetica Light"/>
            </a:endParaRPr>
          </a:p>
        </p:txBody>
      </p:sp>
      <p:sp>
        <p:nvSpPr>
          <p:cNvPr id="4" name="Espace réservé du texte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Tree>
    <p:extLst>
      <p:ext uri="{BB962C8B-B14F-4D97-AF65-F5344CB8AC3E}">
        <p14:creationId xmlns:p14="http://schemas.microsoft.com/office/powerpoint/2010/main" val="3074942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2338388" y="1550988"/>
            <a:ext cx="8326437" cy="161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fr-FR" altLang="fr-FR" smtClean="0">
                <a:sym typeface="Helvetica Light"/>
              </a:rPr>
              <a:t>Click to edit Master title style</a:t>
            </a:r>
          </a:p>
        </p:txBody>
      </p:sp>
      <p:sp>
        <p:nvSpPr>
          <p:cNvPr id="1027" name="Rectangle 2"/>
          <p:cNvSpPr>
            <a:spLocks noGrp="1"/>
          </p:cNvSpPr>
          <p:nvPr>
            <p:ph type="body" idx="1"/>
          </p:nvPr>
        </p:nvSpPr>
        <p:spPr bwMode="auto">
          <a:xfrm>
            <a:off x="2338388" y="3170238"/>
            <a:ext cx="8326437" cy="4716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fr-FR" altLang="fr-FR" smtClean="0">
                <a:sym typeface="Helvetica Light"/>
              </a:rPr>
              <a:t>Click to edit Master text styles</a:t>
            </a:r>
          </a:p>
          <a:p>
            <a:pPr lvl="1"/>
            <a:r>
              <a:rPr lang="fr-FR" altLang="fr-FR" smtClean="0">
                <a:sym typeface="Helvetica Light"/>
              </a:rPr>
              <a:t>Second level</a:t>
            </a:r>
          </a:p>
          <a:p>
            <a:pPr lvl="2"/>
            <a:r>
              <a:rPr lang="fr-FR" altLang="fr-FR" smtClean="0">
                <a:sym typeface="Helvetica Light"/>
              </a:rPr>
              <a:t>Third level</a:t>
            </a:r>
          </a:p>
          <a:p>
            <a:pPr lvl="3"/>
            <a:r>
              <a:rPr lang="fr-FR" altLang="fr-FR" smtClean="0">
                <a:sym typeface="Helvetica Light"/>
              </a:rPr>
              <a:t>Fourth level</a:t>
            </a:r>
          </a:p>
          <a:p>
            <a:pPr lvl="4"/>
            <a:r>
              <a:rPr lang="fr-FR" altLang="fr-FR" smtClean="0">
                <a:sym typeface="Helvetica Light"/>
              </a:rPr>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84200" rtl="0" eaLnBrk="0" fontAlgn="base" hangingPunct="0">
        <a:spcBef>
          <a:spcPct val="0"/>
        </a:spcBef>
        <a:spcAft>
          <a:spcPct val="0"/>
        </a:spcAft>
        <a:defRPr sz="7800" kern="1200">
          <a:solidFill>
            <a:srgbClr val="000000"/>
          </a:solidFill>
          <a:latin typeface="+mj-lt"/>
          <a:ea typeface="+mj-ea"/>
          <a:cs typeface="+mj-cs"/>
          <a:sym typeface="Helvetica Light"/>
        </a:defRPr>
      </a:lvl1pPr>
      <a:lvl2pPr algn="ctr" defTabSz="584200" rtl="0" eaLnBrk="0" fontAlgn="base" hangingPunct="0">
        <a:spcBef>
          <a:spcPct val="0"/>
        </a:spcBef>
        <a:spcAft>
          <a:spcPct val="0"/>
        </a:spcAft>
        <a:defRPr sz="7800">
          <a:solidFill>
            <a:srgbClr val="000000"/>
          </a:solidFill>
          <a:latin typeface="Helvetica Light"/>
          <a:ea typeface="Helvetica Light"/>
          <a:cs typeface="Helvetica Light"/>
          <a:sym typeface="Helvetica Light"/>
        </a:defRPr>
      </a:lvl2pPr>
      <a:lvl3pPr algn="ctr" defTabSz="584200" rtl="0" eaLnBrk="0" fontAlgn="base" hangingPunct="0">
        <a:spcBef>
          <a:spcPct val="0"/>
        </a:spcBef>
        <a:spcAft>
          <a:spcPct val="0"/>
        </a:spcAft>
        <a:defRPr sz="7800">
          <a:solidFill>
            <a:srgbClr val="000000"/>
          </a:solidFill>
          <a:latin typeface="Helvetica Light"/>
          <a:ea typeface="Helvetica Light"/>
          <a:cs typeface="Helvetica Light"/>
          <a:sym typeface="Helvetica Light"/>
        </a:defRPr>
      </a:lvl3pPr>
      <a:lvl4pPr algn="ctr" defTabSz="584200" rtl="0" eaLnBrk="0" fontAlgn="base" hangingPunct="0">
        <a:spcBef>
          <a:spcPct val="0"/>
        </a:spcBef>
        <a:spcAft>
          <a:spcPct val="0"/>
        </a:spcAft>
        <a:defRPr sz="7800">
          <a:solidFill>
            <a:srgbClr val="000000"/>
          </a:solidFill>
          <a:latin typeface="Helvetica Light"/>
          <a:ea typeface="Helvetica Light"/>
          <a:cs typeface="Helvetica Light"/>
          <a:sym typeface="Helvetica Light"/>
        </a:defRPr>
      </a:lvl4pPr>
      <a:lvl5pPr algn="ctr" defTabSz="584200" rtl="0" eaLnBrk="0" fontAlgn="base" hangingPunct="0">
        <a:spcBef>
          <a:spcPct val="0"/>
        </a:spcBef>
        <a:spcAft>
          <a:spcPct val="0"/>
        </a:spcAft>
        <a:defRPr sz="7800">
          <a:solidFill>
            <a:srgbClr val="000000"/>
          </a:solidFill>
          <a:latin typeface="Helvetica Light"/>
          <a:ea typeface="Helvetica Light"/>
          <a:cs typeface="Helvetica Light"/>
          <a:sym typeface="Helvetica Light"/>
        </a:defRPr>
      </a:lvl5pPr>
      <a:lvl6pPr marL="457200" algn="ctr" defTabSz="584200" rtl="0" fontAlgn="base" hangingPunct="0">
        <a:spcBef>
          <a:spcPct val="0"/>
        </a:spcBef>
        <a:spcAft>
          <a:spcPct val="0"/>
        </a:spcAft>
        <a:defRPr sz="7800">
          <a:solidFill>
            <a:srgbClr val="000000"/>
          </a:solidFill>
          <a:latin typeface="Helvetica Light"/>
          <a:ea typeface="Helvetica Light"/>
          <a:cs typeface="Helvetica Light"/>
          <a:sym typeface="Helvetica Light"/>
        </a:defRPr>
      </a:lvl6pPr>
      <a:lvl7pPr marL="914400" algn="ctr" defTabSz="584200" rtl="0" fontAlgn="base" hangingPunct="0">
        <a:spcBef>
          <a:spcPct val="0"/>
        </a:spcBef>
        <a:spcAft>
          <a:spcPct val="0"/>
        </a:spcAft>
        <a:defRPr sz="7800">
          <a:solidFill>
            <a:srgbClr val="000000"/>
          </a:solidFill>
          <a:latin typeface="Helvetica Light"/>
          <a:ea typeface="Helvetica Light"/>
          <a:cs typeface="Helvetica Light"/>
          <a:sym typeface="Helvetica Light"/>
        </a:defRPr>
      </a:lvl7pPr>
      <a:lvl8pPr marL="1371600" algn="ctr" defTabSz="584200" rtl="0" fontAlgn="base" hangingPunct="0">
        <a:spcBef>
          <a:spcPct val="0"/>
        </a:spcBef>
        <a:spcAft>
          <a:spcPct val="0"/>
        </a:spcAft>
        <a:defRPr sz="7800">
          <a:solidFill>
            <a:srgbClr val="000000"/>
          </a:solidFill>
          <a:latin typeface="Helvetica Light"/>
          <a:ea typeface="Helvetica Light"/>
          <a:cs typeface="Helvetica Light"/>
          <a:sym typeface="Helvetica Light"/>
        </a:defRPr>
      </a:lvl8pPr>
      <a:lvl9pPr marL="1828800" algn="ctr" defTabSz="584200" rtl="0" fontAlgn="base" hangingPunct="0">
        <a:spcBef>
          <a:spcPct val="0"/>
        </a:spcBef>
        <a:spcAft>
          <a:spcPct val="0"/>
        </a:spcAft>
        <a:defRPr sz="7800">
          <a:solidFill>
            <a:srgbClr val="000000"/>
          </a:solidFill>
          <a:latin typeface="Helvetica Light"/>
          <a:ea typeface="Helvetica Light"/>
          <a:cs typeface="Helvetica Light"/>
          <a:sym typeface="Helvetica Light"/>
        </a:defRPr>
      </a:lvl9pPr>
    </p:titleStyle>
    <p:bodyStyle>
      <a:lvl1pPr marL="419100" indent="-419100" algn="l" defTabSz="584200" rtl="0" eaLnBrk="0" fontAlgn="base" hangingPunct="0">
        <a:spcBef>
          <a:spcPts val="4200"/>
        </a:spcBef>
        <a:spcAft>
          <a:spcPct val="0"/>
        </a:spcAft>
        <a:buSzPct val="75000"/>
        <a:buChar char="•"/>
        <a:defRPr sz="3400" kern="1200">
          <a:solidFill>
            <a:srgbClr val="000000"/>
          </a:solidFill>
          <a:latin typeface="+mn-lt"/>
          <a:ea typeface="+mn-ea"/>
          <a:cs typeface="+mn-cs"/>
          <a:sym typeface="Helvetica Light"/>
        </a:defRPr>
      </a:lvl1pPr>
      <a:lvl2pPr marL="863600" indent="-419100" algn="l" defTabSz="584200" rtl="0" eaLnBrk="0" fontAlgn="base" hangingPunct="0">
        <a:spcBef>
          <a:spcPts val="4200"/>
        </a:spcBef>
        <a:spcAft>
          <a:spcPct val="0"/>
        </a:spcAft>
        <a:buSzPct val="75000"/>
        <a:buChar char="•"/>
        <a:defRPr sz="3400" kern="1200">
          <a:solidFill>
            <a:srgbClr val="000000"/>
          </a:solidFill>
          <a:latin typeface="+mn-lt"/>
          <a:ea typeface="+mn-ea"/>
          <a:cs typeface="+mn-cs"/>
          <a:sym typeface="Helvetica Light"/>
        </a:defRPr>
      </a:lvl2pPr>
      <a:lvl3pPr marL="1308100" indent="-419100" algn="l" defTabSz="584200" rtl="0" eaLnBrk="0" fontAlgn="base" hangingPunct="0">
        <a:spcBef>
          <a:spcPts val="4200"/>
        </a:spcBef>
        <a:spcAft>
          <a:spcPct val="0"/>
        </a:spcAft>
        <a:buSzPct val="75000"/>
        <a:buChar char="•"/>
        <a:defRPr sz="3400" kern="1200">
          <a:solidFill>
            <a:srgbClr val="000000"/>
          </a:solidFill>
          <a:latin typeface="+mn-lt"/>
          <a:ea typeface="+mn-ea"/>
          <a:cs typeface="+mn-cs"/>
          <a:sym typeface="Helvetica Light"/>
        </a:defRPr>
      </a:lvl3pPr>
      <a:lvl4pPr marL="1752600" indent="-419100" algn="l" defTabSz="584200" rtl="0" eaLnBrk="0" fontAlgn="base" hangingPunct="0">
        <a:spcBef>
          <a:spcPts val="4200"/>
        </a:spcBef>
        <a:spcAft>
          <a:spcPct val="0"/>
        </a:spcAft>
        <a:buSzPct val="75000"/>
        <a:buChar char="•"/>
        <a:defRPr sz="3400" kern="1200">
          <a:solidFill>
            <a:srgbClr val="000000"/>
          </a:solidFill>
          <a:latin typeface="+mn-lt"/>
          <a:ea typeface="+mn-ea"/>
          <a:cs typeface="+mn-cs"/>
          <a:sym typeface="Helvetica Light"/>
        </a:defRPr>
      </a:lvl4pPr>
      <a:lvl5pPr marL="2197100" indent="-419100" algn="l" defTabSz="584200" rtl="0" eaLnBrk="0" fontAlgn="base" hangingPunct="0">
        <a:spcBef>
          <a:spcPts val="4200"/>
        </a:spcBef>
        <a:spcAft>
          <a:spcPct val="0"/>
        </a:spcAft>
        <a:buSzPct val="75000"/>
        <a:buChar char="•"/>
        <a:defRPr sz="3400" kern="1200">
          <a:solidFill>
            <a:srgbClr val="000000"/>
          </a:solidFill>
          <a:latin typeface="+mn-lt"/>
          <a:ea typeface="+mn-ea"/>
          <a:cs typeface="+mn-cs"/>
          <a:sym typeface="Helvetica Ligh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p:cNvSpPr>
          <p:nvPr/>
        </p:nvSpPr>
        <p:spPr bwMode="auto">
          <a:xfrm>
            <a:off x="1821880" y="6910387"/>
            <a:ext cx="9888016" cy="17645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800" tIns="50800" rIns="50800" bIns="50800" anchor="ctr">
            <a:spAutoFit/>
          </a:bodyPr>
          <a:lstStyle>
            <a:lvl1pPr defTabSz="457200">
              <a:defRPr sz="3400">
                <a:solidFill>
                  <a:srgbClr val="000000"/>
                </a:solidFill>
                <a:latin typeface="Helvetica Light"/>
                <a:ea typeface="Helvetica Light"/>
                <a:cs typeface="Helvetica Light"/>
                <a:sym typeface="Helvetica Light"/>
              </a:defRPr>
            </a:lvl1pPr>
            <a:lvl2pPr marL="742950" indent="-285750" defTabSz="457200">
              <a:defRPr sz="3400">
                <a:solidFill>
                  <a:srgbClr val="000000"/>
                </a:solidFill>
                <a:latin typeface="Helvetica Light"/>
                <a:ea typeface="Helvetica Light"/>
                <a:cs typeface="Helvetica Light"/>
                <a:sym typeface="Helvetica Light"/>
              </a:defRPr>
            </a:lvl2pPr>
            <a:lvl3pPr marL="1143000" indent="-228600" defTabSz="457200">
              <a:defRPr sz="3400">
                <a:solidFill>
                  <a:srgbClr val="000000"/>
                </a:solidFill>
                <a:latin typeface="Helvetica Light"/>
                <a:ea typeface="Helvetica Light"/>
                <a:cs typeface="Helvetica Light"/>
                <a:sym typeface="Helvetica Light"/>
              </a:defRPr>
            </a:lvl3pPr>
            <a:lvl4pPr marL="1600200" indent="-228600" defTabSz="457200">
              <a:defRPr sz="3400">
                <a:solidFill>
                  <a:srgbClr val="000000"/>
                </a:solidFill>
                <a:latin typeface="Helvetica Light"/>
                <a:ea typeface="Helvetica Light"/>
                <a:cs typeface="Helvetica Light"/>
                <a:sym typeface="Helvetica Light"/>
              </a:defRPr>
            </a:lvl4pPr>
            <a:lvl5pPr marL="2057400" indent="-228600" defTabSz="457200">
              <a:defRPr sz="3400">
                <a:solidFill>
                  <a:srgbClr val="000000"/>
                </a:solidFill>
                <a:latin typeface="Helvetica Light"/>
                <a:ea typeface="Helvetica Light"/>
                <a:cs typeface="Helvetica Light"/>
                <a:sym typeface="Helvetica Light"/>
              </a:defRPr>
            </a:lvl5pPr>
            <a:lvl6pPr marL="25146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6pPr>
            <a:lvl7pPr marL="29718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7pPr>
            <a:lvl8pPr marL="34290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8pPr>
            <a:lvl9pPr marL="38862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9pPr>
          </a:lstStyle>
          <a:p>
            <a:pPr algn="ctr" eaLnBrk="1"/>
            <a:r>
              <a:rPr lang="fr-FR" altLang="fr-FR" sz="4000" dirty="0" smtClean="0">
                <a:solidFill>
                  <a:srgbClr val="929292"/>
                </a:solidFill>
                <a:latin typeface="Verdana" panose="020B0604030504040204" pitchFamily="34" charset="0"/>
                <a:sym typeface="Verdana" panose="020B0604030504040204" pitchFamily="34" charset="0"/>
              </a:rPr>
              <a:t>Atelier : Projet de restructuration </a:t>
            </a:r>
            <a:r>
              <a:rPr lang="fr-FR" altLang="fr-FR" sz="4000" dirty="0">
                <a:solidFill>
                  <a:srgbClr val="929292"/>
                </a:solidFill>
                <a:latin typeface="Verdana" panose="020B0604030504040204" pitchFamily="34" charset="0"/>
                <a:sym typeface="Verdana" panose="020B0604030504040204" pitchFamily="34" charset="0"/>
              </a:rPr>
              <a:t>bus </a:t>
            </a:r>
            <a:r>
              <a:rPr lang="fr-FR" altLang="fr-FR" sz="4000" dirty="0" smtClean="0">
                <a:solidFill>
                  <a:srgbClr val="929292"/>
                </a:solidFill>
                <a:latin typeface="Verdana" panose="020B0604030504040204" pitchFamily="34" charset="0"/>
                <a:sym typeface="Verdana" panose="020B0604030504040204" pitchFamily="34" charset="0"/>
              </a:rPr>
              <a:t>Neuhof-</a:t>
            </a:r>
            <a:r>
              <a:rPr lang="fr-FR" altLang="fr-FR" sz="4000" dirty="0" err="1" smtClean="0">
                <a:solidFill>
                  <a:srgbClr val="929292"/>
                </a:solidFill>
                <a:latin typeface="Verdana" panose="020B0604030504040204" pitchFamily="34" charset="0"/>
                <a:sym typeface="Verdana" panose="020B0604030504040204" pitchFamily="34" charset="0"/>
              </a:rPr>
              <a:t>Meinau</a:t>
            </a:r>
            <a:endParaRPr lang="fr-FR" altLang="fr-FR" sz="2000" dirty="0">
              <a:solidFill>
                <a:srgbClr val="668018"/>
              </a:solidFill>
              <a:latin typeface="Verdana" panose="020B0604030504040204" pitchFamily="34" charset="0"/>
              <a:sym typeface="Verdana" panose="020B0604030504040204" pitchFamily="34" charset="0"/>
            </a:endParaRPr>
          </a:p>
          <a:p>
            <a:pPr algn="ctr" eaLnBrk="1"/>
            <a:r>
              <a:rPr lang="fr-FR" altLang="fr-FR" sz="2800" dirty="0" smtClean="0">
                <a:solidFill>
                  <a:srgbClr val="668018"/>
                </a:solidFill>
                <a:latin typeface="Verdana" panose="020B0604030504040204" pitchFamily="34" charset="0"/>
                <a:sym typeface="Verdana" panose="020B0604030504040204" pitchFamily="34" charset="0"/>
              </a:rPr>
              <a:t>3 mars 2022</a:t>
            </a:r>
            <a:endParaRPr lang="fr-FR" altLang="fr-FR" sz="1800" dirty="0"/>
          </a:p>
        </p:txBody>
      </p:sp>
      <p:pic>
        <p:nvPicPr>
          <p:cNvPr id="3075"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5825" y="4013200"/>
            <a:ext cx="8688388"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31413" y="0"/>
            <a:ext cx="2973387"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p:cNvSpPr>
          <p:nvPr/>
        </p:nvSpPr>
        <p:spPr bwMode="auto">
          <a:xfrm>
            <a:off x="0" y="9266238"/>
            <a:ext cx="13004800" cy="487362"/>
          </a:xfrm>
          <a:prstGeom prst="rect">
            <a:avLst/>
          </a:prstGeom>
          <a:solidFill>
            <a:srgbClr val="93C120"/>
          </a:solidFill>
          <a:ln>
            <a:noFill/>
          </a:ln>
          <a:effectLst>
            <a:outerShdw blurRad="25400" dist="12700" dir="5400000" algn="ctr" rotWithShape="0">
              <a:srgbClr val="000000">
                <a:alpha val="50000"/>
              </a:srgbClr>
            </a:outerShdw>
          </a:effectLst>
        </p:spPr>
        <p:txBody>
          <a:bodyPr lIns="0" tIns="0" rIns="0" bIns="0" anchor="ctr"/>
          <a:lstStyle/>
          <a:p>
            <a:pPr algn="ctr" eaLnBrk="1">
              <a:defRPr/>
            </a:pPr>
            <a:endParaRPr lang="fr-FR" altLang="fr-FR" sz="2200">
              <a:solidFill>
                <a:srgbClr val="FFFFFF"/>
              </a:solidFill>
            </a:endParaRPr>
          </a:p>
        </p:txBody>
      </p:sp>
      <p:sp>
        <p:nvSpPr>
          <p:cNvPr id="5123" name="Rectangle 3"/>
          <p:cNvSpPr>
            <a:spLocks/>
          </p:cNvSpPr>
          <p:nvPr/>
        </p:nvSpPr>
        <p:spPr bwMode="auto">
          <a:xfrm>
            <a:off x="4405313" y="227013"/>
            <a:ext cx="7653337"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spAutoFit/>
          </a:bodyPr>
          <a:lstStyle>
            <a:lvl1pPr defTabSz="457200">
              <a:defRPr sz="3400">
                <a:solidFill>
                  <a:srgbClr val="000000"/>
                </a:solidFill>
                <a:latin typeface="Helvetica Light"/>
                <a:ea typeface="Helvetica Light"/>
                <a:cs typeface="Helvetica Light"/>
                <a:sym typeface="Helvetica Light"/>
              </a:defRPr>
            </a:lvl1pPr>
            <a:lvl2pPr marL="742950" indent="-285750" defTabSz="457200">
              <a:defRPr sz="3400">
                <a:solidFill>
                  <a:srgbClr val="000000"/>
                </a:solidFill>
                <a:latin typeface="Helvetica Light"/>
                <a:ea typeface="Helvetica Light"/>
                <a:cs typeface="Helvetica Light"/>
                <a:sym typeface="Helvetica Light"/>
              </a:defRPr>
            </a:lvl2pPr>
            <a:lvl3pPr marL="1143000" indent="-228600" defTabSz="457200">
              <a:defRPr sz="3400">
                <a:solidFill>
                  <a:srgbClr val="000000"/>
                </a:solidFill>
                <a:latin typeface="Helvetica Light"/>
                <a:ea typeface="Helvetica Light"/>
                <a:cs typeface="Helvetica Light"/>
                <a:sym typeface="Helvetica Light"/>
              </a:defRPr>
            </a:lvl3pPr>
            <a:lvl4pPr marL="1600200" indent="-228600" defTabSz="457200">
              <a:defRPr sz="3400">
                <a:solidFill>
                  <a:srgbClr val="000000"/>
                </a:solidFill>
                <a:latin typeface="Helvetica Light"/>
                <a:ea typeface="Helvetica Light"/>
                <a:cs typeface="Helvetica Light"/>
                <a:sym typeface="Helvetica Light"/>
              </a:defRPr>
            </a:lvl4pPr>
            <a:lvl5pPr marL="2057400" indent="-228600" defTabSz="457200">
              <a:defRPr sz="3400">
                <a:solidFill>
                  <a:srgbClr val="000000"/>
                </a:solidFill>
                <a:latin typeface="Helvetica Light"/>
                <a:ea typeface="Helvetica Light"/>
                <a:cs typeface="Helvetica Light"/>
                <a:sym typeface="Helvetica Light"/>
              </a:defRPr>
            </a:lvl5pPr>
            <a:lvl6pPr marL="25146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6pPr>
            <a:lvl7pPr marL="29718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7pPr>
            <a:lvl8pPr marL="34290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8pPr>
            <a:lvl9pPr marL="38862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9pPr>
          </a:lstStyle>
          <a:p>
            <a:pPr algn="r" eaLnBrk="1"/>
            <a:r>
              <a:rPr lang="fr-FR" altLang="fr-FR" sz="2800" b="1">
                <a:solidFill>
                  <a:srgbClr val="FFFFFF"/>
                </a:solidFill>
                <a:latin typeface="Calibri" panose="020F0502020204030204" pitchFamily="34" charset="0"/>
                <a:sym typeface="Calibri" panose="020F0502020204030204" pitchFamily="34" charset="0"/>
              </a:rPr>
              <a:t>1. Titre 1</a:t>
            </a:r>
            <a:endParaRPr lang="fr-FR" altLang="fr-FR" sz="1800">
              <a:latin typeface="Calibri" panose="020F0502020204030204" pitchFamily="34" charset="0"/>
              <a:sym typeface="Calibri" panose="020F0502020204030204" pitchFamily="34" charset="0"/>
            </a:endParaRPr>
          </a:p>
        </p:txBody>
      </p:sp>
      <p:sp>
        <p:nvSpPr>
          <p:cNvPr id="9" name="Rectangle 8"/>
          <p:cNvSpPr/>
          <p:nvPr/>
        </p:nvSpPr>
        <p:spPr bwMode="auto">
          <a:xfrm>
            <a:off x="0" y="-19050"/>
            <a:ext cx="13004800" cy="985838"/>
          </a:xfrm>
          <a:prstGeom prst="rect">
            <a:avLst/>
          </a:prstGeom>
          <a:solidFill>
            <a:srgbClr val="94C11E"/>
          </a:solidFill>
          <a:ln w="12700" cap="flat" cmpd="sng" algn="ctr">
            <a:noFill/>
            <a:prstDash val="solid"/>
            <a:miter lim="0"/>
            <a:headEnd type="none" w="med" len="med"/>
            <a:tailEnd type="none" w="med" len="med"/>
          </a:ln>
          <a:effectLst>
            <a:outerShdw blurRad="25400" dist="12700" dir="5400000" algn="ctr" rotWithShape="0">
              <a:schemeClr val="bg1">
                <a:alpha val="50000"/>
              </a:schemeClr>
            </a:outerShdw>
          </a:effectLst>
        </p:spPr>
        <p:txBody>
          <a:bodyPr lIns="38100" tIns="38100" rIns="38100" bIns="38100" anchor="ctr">
            <a:spAutoFit/>
          </a:bodyPr>
          <a:lstStyle/>
          <a:p>
            <a:pPr algn="ctr" eaLnBrk="1">
              <a:defRPr/>
            </a:pPr>
            <a:endParaRPr lang="fr-FR"/>
          </a:p>
        </p:txBody>
      </p:sp>
      <p:pic>
        <p:nvPicPr>
          <p:cNvPr id="5125" name="Imag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9163" y="220663"/>
            <a:ext cx="28733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4"/>
          <p:cNvSpPr>
            <a:spLocks/>
          </p:cNvSpPr>
          <p:nvPr/>
        </p:nvSpPr>
        <p:spPr bwMode="auto">
          <a:xfrm>
            <a:off x="5522913" y="323850"/>
            <a:ext cx="7451065"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marL="609600" indent="-609600" defTabSz="457200">
              <a:defRPr sz="3400">
                <a:solidFill>
                  <a:srgbClr val="000000"/>
                </a:solidFill>
                <a:latin typeface="Helvetica Light"/>
                <a:ea typeface="Helvetica Light"/>
                <a:cs typeface="Helvetica Light"/>
                <a:sym typeface="Helvetica Light"/>
              </a:defRPr>
            </a:lvl1pPr>
            <a:lvl2pPr marL="742950" indent="-285750" defTabSz="457200">
              <a:defRPr sz="3400">
                <a:solidFill>
                  <a:srgbClr val="000000"/>
                </a:solidFill>
                <a:latin typeface="Helvetica Light"/>
                <a:ea typeface="Helvetica Light"/>
                <a:cs typeface="Helvetica Light"/>
                <a:sym typeface="Helvetica Light"/>
              </a:defRPr>
            </a:lvl2pPr>
            <a:lvl3pPr marL="1143000" indent="-228600" defTabSz="457200">
              <a:defRPr sz="3400">
                <a:solidFill>
                  <a:srgbClr val="000000"/>
                </a:solidFill>
                <a:latin typeface="Helvetica Light"/>
                <a:ea typeface="Helvetica Light"/>
                <a:cs typeface="Helvetica Light"/>
                <a:sym typeface="Helvetica Light"/>
              </a:defRPr>
            </a:lvl3pPr>
            <a:lvl4pPr marL="1600200" indent="-228600" defTabSz="457200">
              <a:defRPr sz="3400">
                <a:solidFill>
                  <a:srgbClr val="000000"/>
                </a:solidFill>
                <a:latin typeface="Helvetica Light"/>
                <a:ea typeface="Helvetica Light"/>
                <a:cs typeface="Helvetica Light"/>
                <a:sym typeface="Helvetica Light"/>
              </a:defRPr>
            </a:lvl4pPr>
            <a:lvl5pPr marL="2057400" indent="-228600" defTabSz="457200">
              <a:defRPr sz="3400">
                <a:solidFill>
                  <a:srgbClr val="000000"/>
                </a:solidFill>
                <a:latin typeface="Helvetica Light"/>
                <a:ea typeface="Helvetica Light"/>
                <a:cs typeface="Helvetica Light"/>
                <a:sym typeface="Helvetica Light"/>
              </a:defRPr>
            </a:lvl5pPr>
            <a:lvl6pPr marL="25146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6pPr>
            <a:lvl7pPr marL="29718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7pPr>
            <a:lvl8pPr marL="34290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8pPr>
            <a:lvl9pPr marL="38862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9pPr>
          </a:lstStyle>
          <a:p>
            <a:pPr eaLnBrk="1">
              <a:lnSpc>
                <a:spcPct val="80000"/>
              </a:lnSpc>
              <a:spcBef>
                <a:spcPts val="400"/>
              </a:spcBef>
            </a:pPr>
            <a:r>
              <a:rPr lang="fr-FR" altLang="fr-FR" sz="3200" b="1" dirty="0" smtClean="0">
                <a:solidFill>
                  <a:schemeClr val="tx1"/>
                </a:solidFill>
                <a:latin typeface="Calibri" panose="020F0502020204030204" pitchFamily="34" charset="0"/>
                <a:sym typeface="Calibri" panose="020F0502020204030204" pitchFamily="34" charset="0"/>
              </a:rPr>
              <a:t>Détail intervalles de passage prévus</a:t>
            </a:r>
            <a:endParaRPr lang="fr-FR" altLang="fr-FR" sz="3200" b="1" dirty="0">
              <a:solidFill>
                <a:schemeClr val="tx1"/>
              </a:solidFill>
              <a:latin typeface="Calibri" panose="020F0502020204030204" pitchFamily="34" charset="0"/>
              <a:sym typeface="Calibri" panose="020F0502020204030204" pitchFamily="34" charset="0"/>
            </a:endParaRPr>
          </a:p>
        </p:txBody>
      </p:sp>
      <p:pic>
        <p:nvPicPr>
          <p:cNvPr id="15" name="Image 14"/>
          <p:cNvPicPr>
            <a:picLocks noChangeAspect="1"/>
          </p:cNvPicPr>
          <p:nvPr/>
        </p:nvPicPr>
        <p:blipFill rotWithShape="1">
          <a:blip r:embed="rId3"/>
          <a:srcRect l="28138" r="26281" b="-2062"/>
          <a:stretch/>
        </p:blipFill>
        <p:spPr>
          <a:xfrm>
            <a:off x="8086576" y="966786"/>
            <a:ext cx="4887402" cy="6770420"/>
          </a:xfrm>
          <a:prstGeom prst="rect">
            <a:avLst/>
          </a:prstGeom>
        </p:spPr>
      </p:pic>
      <p:sp>
        <p:nvSpPr>
          <p:cNvPr id="13" name="Rectangle 12"/>
          <p:cNvSpPr/>
          <p:nvPr/>
        </p:nvSpPr>
        <p:spPr>
          <a:xfrm>
            <a:off x="93688" y="1242399"/>
            <a:ext cx="8424936" cy="7694414"/>
          </a:xfrm>
          <a:prstGeom prst="rect">
            <a:avLst/>
          </a:prstGeom>
        </p:spPr>
        <p:txBody>
          <a:bodyPr wrap="square">
            <a:spAutoFit/>
          </a:bodyPr>
          <a:lstStyle/>
          <a:p>
            <a:pPr algn="just"/>
            <a:r>
              <a:rPr lang="fr-CH" sz="2400" b="1" dirty="0" smtClean="0">
                <a:solidFill>
                  <a:srgbClr val="0070C0"/>
                </a:solidFill>
                <a:sym typeface="Wingdings" panose="05000000000000000000" pitchFamily="2" charset="2"/>
              </a:rPr>
              <a:t>24  L4 : Ancienne Douane  Neuhof Stéphanie</a:t>
            </a:r>
          </a:p>
          <a:p>
            <a:pPr marL="285750" indent="-285750" algn="just">
              <a:buFont typeface="Arial" panose="020B0604020202020204" pitchFamily="34" charset="0"/>
              <a:buChar char="•"/>
            </a:pPr>
            <a:r>
              <a:rPr lang="fr-CH" sz="2000" dirty="0" smtClean="0">
                <a:sym typeface="Wingdings" panose="05000000000000000000" pitchFamily="2" charset="2"/>
              </a:rPr>
              <a:t>Heures de pointe : </a:t>
            </a:r>
            <a:r>
              <a:rPr lang="fr-CH" sz="2000" dirty="0" smtClean="0">
                <a:solidFill>
                  <a:schemeClr val="tx1"/>
                </a:solidFill>
                <a:sym typeface="Wingdings" panose="05000000000000000000" pitchFamily="2" charset="2"/>
              </a:rPr>
              <a:t>15</a:t>
            </a:r>
            <a:r>
              <a:rPr lang="fr-CH" sz="2000" dirty="0">
                <a:solidFill>
                  <a:schemeClr val="tx1"/>
                </a:solidFill>
                <a:sym typeface="Wingdings" panose="05000000000000000000" pitchFamily="2" charset="2"/>
              </a:rPr>
              <a:t>’  </a:t>
            </a:r>
            <a:r>
              <a:rPr lang="fr-CH" sz="2000" b="1" dirty="0">
                <a:solidFill>
                  <a:schemeClr val="tx1"/>
                </a:solidFill>
                <a:sym typeface="Wingdings" panose="05000000000000000000" pitchFamily="2" charset="2"/>
              </a:rPr>
              <a:t>8</a:t>
            </a:r>
            <a:r>
              <a:rPr lang="fr-CH" sz="2000" b="1" dirty="0" smtClean="0">
                <a:solidFill>
                  <a:schemeClr val="tx1"/>
                </a:solidFill>
                <a:sym typeface="Wingdings" panose="05000000000000000000" pitchFamily="2" charset="2"/>
              </a:rPr>
              <a:t>’</a:t>
            </a:r>
          </a:p>
          <a:p>
            <a:pPr marL="285750" indent="-285750" algn="just">
              <a:buFont typeface="Arial" panose="020B0604020202020204" pitchFamily="34" charset="0"/>
              <a:buChar char="•"/>
            </a:pPr>
            <a:r>
              <a:rPr lang="fr-CH" sz="2000" dirty="0" smtClean="0">
                <a:solidFill>
                  <a:schemeClr val="tx1"/>
                </a:solidFill>
                <a:sym typeface="Wingdings" panose="05000000000000000000" pitchFamily="2" charset="2"/>
              </a:rPr>
              <a:t>Heures creuses : 15</a:t>
            </a:r>
            <a:r>
              <a:rPr lang="fr-CH" sz="2000" dirty="0">
                <a:solidFill>
                  <a:schemeClr val="tx1"/>
                </a:solidFill>
                <a:sym typeface="Wingdings" panose="05000000000000000000" pitchFamily="2" charset="2"/>
              </a:rPr>
              <a:t>’</a:t>
            </a:r>
            <a:r>
              <a:rPr lang="fr-CH" sz="2000" dirty="0" smtClean="0">
                <a:solidFill>
                  <a:schemeClr val="tx1"/>
                </a:solidFill>
                <a:sym typeface="Wingdings" panose="05000000000000000000" pitchFamily="2" charset="2"/>
              </a:rPr>
              <a:t> </a:t>
            </a:r>
            <a:r>
              <a:rPr lang="fr-CH" sz="2000" b="1" dirty="0" smtClean="0">
                <a:solidFill>
                  <a:schemeClr val="tx1"/>
                </a:solidFill>
                <a:sym typeface="Wingdings" panose="05000000000000000000" pitchFamily="2" charset="2"/>
              </a:rPr>
              <a:t>10’</a:t>
            </a:r>
          </a:p>
          <a:p>
            <a:pPr marL="285750" indent="-285750" algn="just">
              <a:buFont typeface="Arial" panose="020B0604020202020204" pitchFamily="34" charset="0"/>
              <a:buChar char="•"/>
            </a:pPr>
            <a:r>
              <a:rPr lang="fr-CH" sz="2000" dirty="0" smtClean="0">
                <a:solidFill>
                  <a:schemeClr val="tx1"/>
                </a:solidFill>
                <a:sym typeface="Wingdings" panose="05000000000000000000" pitchFamily="2" charset="2"/>
              </a:rPr>
              <a:t>Soir : 60’ jusqu’à 23h30  </a:t>
            </a:r>
            <a:r>
              <a:rPr lang="fr-CH" sz="2000" b="1" dirty="0" smtClean="0">
                <a:solidFill>
                  <a:schemeClr val="tx1"/>
                </a:solidFill>
                <a:sym typeface="Wingdings" panose="05000000000000000000" pitchFamily="2" charset="2"/>
              </a:rPr>
              <a:t>30’ jusqu’à 0h30</a:t>
            </a:r>
          </a:p>
          <a:p>
            <a:pPr marL="285750" indent="-285750" algn="just">
              <a:buFont typeface="Arial" panose="020B0604020202020204" pitchFamily="34" charset="0"/>
              <a:buChar char="•"/>
            </a:pPr>
            <a:r>
              <a:rPr lang="fr-CH" sz="2000" dirty="0" smtClean="0">
                <a:solidFill>
                  <a:schemeClr val="tx1"/>
                </a:solidFill>
                <a:sym typeface="Wingdings" panose="05000000000000000000" pitchFamily="2" charset="2"/>
              </a:rPr>
              <a:t>Samedi et été : 20’  </a:t>
            </a:r>
            <a:r>
              <a:rPr lang="fr-CH" sz="2000" b="1" dirty="0" smtClean="0">
                <a:solidFill>
                  <a:schemeClr val="tx1"/>
                </a:solidFill>
                <a:sym typeface="Wingdings" panose="05000000000000000000" pitchFamily="2" charset="2"/>
              </a:rPr>
              <a:t>10’</a:t>
            </a:r>
          </a:p>
          <a:p>
            <a:pPr marL="285750" indent="-285750" algn="just">
              <a:buFont typeface="Arial" panose="020B0604020202020204" pitchFamily="34" charset="0"/>
              <a:buChar char="•"/>
            </a:pPr>
            <a:r>
              <a:rPr lang="fr-CH" sz="2000" dirty="0" smtClean="0">
                <a:solidFill>
                  <a:schemeClr val="tx1"/>
                </a:solidFill>
                <a:sym typeface="Wingdings" panose="05000000000000000000" pitchFamily="2" charset="2"/>
              </a:rPr>
              <a:t>Dimanche : 30 à 60’  </a:t>
            </a:r>
            <a:r>
              <a:rPr lang="fr-CH" sz="2000" b="1" dirty="0" smtClean="0">
                <a:solidFill>
                  <a:schemeClr val="tx1"/>
                </a:solidFill>
                <a:sym typeface="Wingdings" panose="05000000000000000000" pitchFamily="2" charset="2"/>
              </a:rPr>
              <a:t>15 à 20’</a:t>
            </a:r>
            <a:endParaRPr lang="fr-CH" sz="2000" b="1" dirty="0">
              <a:solidFill>
                <a:schemeClr val="tx1"/>
              </a:solidFill>
              <a:sym typeface="Wingdings" panose="05000000000000000000" pitchFamily="2" charset="2"/>
            </a:endParaRPr>
          </a:p>
          <a:p>
            <a:pPr algn="just"/>
            <a:endParaRPr lang="fr-CH" sz="1400" b="1" dirty="0" smtClean="0">
              <a:solidFill>
                <a:srgbClr val="FFC000"/>
              </a:solidFill>
            </a:endParaRPr>
          </a:p>
          <a:p>
            <a:pPr algn="just"/>
            <a:r>
              <a:rPr lang="fr-CH" sz="2400" b="1" dirty="0" smtClean="0">
                <a:solidFill>
                  <a:srgbClr val="FFC000"/>
                </a:solidFill>
              </a:rPr>
              <a:t>40 </a:t>
            </a:r>
            <a:r>
              <a:rPr lang="fr-CH" sz="2400" b="1" dirty="0">
                <a:solidFill>
                  <a:srgbClr val="FFC000"/>
                </a:solidFill>
              </a:rPr>
              <a:t>: </a:t>
            </a:r>
            <a:r>
              <a:rPr lang="fr-CH" sz="2400" b="1" dirty="0" err="1">
                <a:solidFill>
                  <a:srgbClr val="FFC000"/>
                </a:solidFill>
              </a:rPr>
              <a:t>Unterelsau</a:t>
            </a:r>
            <a:r>
              <a:rPr lang="fr-CH" sz="2400" b="1" dirty="0">
                <a:solidFill>
                  <a:srgbClr val="FFC000"/>
                </a:solidFill>
              </a:rPr>
              <a:t> </a:t>
            </a:r>
            <a:r>
              <a:rPr lang="fr-CH" sz="2400" b="1" dirty="0">
                <a:solidFill>
                  <a:srgbClr val="FFC000"/>
                </a:solidFill>
                <a:sym typeface="Wingdings" panose="05000000000000000000" pitchFamily="2" charset="2"/>
              </a:rPr>
              <a:t> Neuhof </a:t>
            </a:r>
            <a:r>
              <a:rPr lang="fr-CH" sz="2400" b="1" dirty="0" err="1" smtClean="0">
                <a:solidFill>
                  <a:srgbClr val="FFC000"/>
                </a:solidFill>
                <a:sym typeface="Wingdings" panose="05000000000000000000" pitchFamily="2" charset="2"/>
              </a:rPr>
              <a:t>Ganzau</a:t>
            </a:r>
            <a:r>
              <a:rPr lang="fr-CH" sz="2400" b="1" dirty="0" smtClean="0">
                <a:solidFill>
                  <a:srgbClr val="FFC000"/>
                </a:solidFill>
                <a:sym typeface="Wingdings" panose="05000000000000000000" pitchFamily="2" charset="2"/>
              </a:rPr>
              <a:t> Moulins</a:t>
            </a:r>
            <a:endParaRPr lang="fr-CH" sz="2400" dirty="0"/>
          </a:p>
          <a:p>
            <a:pPr marL="285750" indent="-285750" algn="just">
              <a:buFont typeface="Arial" panose="020B0604020202020204" pitchFamily="34" charset="0"/>
              <a:buChar char="•"/>
            </a:pPr>
            <a:r>
              <a:rPr lang="fr-CH" sz="2000" dirty="0" smtClean="0"/>
              <a:t>Heure de pointe </a:t>
            </a:r>
            <a:r>
              <a:rPr lang="fr-CH" sz="2000" dirty="0" smtClean="0">
                <a:solidFill>
                  <a:schemeClr val="tx1"/>
                </a:solidFill>
              </a:rPr>
              <a:t>17</a:t>
            </a:r>
            <a:r>
              <a:rPr lang="fr-CH" sz="2000" dirty="0">
                <a:solidFill>
                  <a:schemeClr val="tx1"/>
                </a:solidFill>
              </a:rPr>
              <a:t>’ </a:t>
            </a:r>
            <a:r>
              <a:rPr lang="fr-CH" sz="2000" dirty="0">
                <a:solidFill>
                  <a:schemeClr val="tx1"/>
                </a:solidFill>
                <a:sym typeface="Wingdings" panose="05000000000000000000" pitchFamily="2" charset="2"/>
              </a:rPr>
              <a:t> </a:t>
            </a:r>
            <a:r>
              <a:rPr lang="fr-CH" sz="2000" b="1" dirty="0" smtClean="0">
                <a:solidFill>
                  <a:schemeClr val="tx1"/>
                </a:solidFill>
                <a:sym typeface="Wingdings" panose="05000000000000000000" pitchFamily="2" charset="2"/>
              </a:rPr>
              <a:t>10 à 15</a:t>
            </a:r>
            <a:r>
              <a:rPr lang="fr-CH" sz="2000" b="1" dirty="0">
                <a:solidFill>
                  <a:schemeClr val="tx1"/>
                </a:solidFill>
                <a:sym typeface="Wingdings" panose="05000000000000000000" pitchFamily="2" charset="2"/>
              </a:rPr>
              <a:t>’</a:t>
            </a:r>
            <a:r>
              <a:rPr lang="fr-CH" sz="2000" dirty="0">
                <a:solidFill>
                  <a:schemeClr val="tx1"/>
                </a:solidFill>
                <a:sym typeface="Wingdings" panose="05000000000000000000" pitchFamily="2" charset="2"/>
              </a:rPr>
              <a:t> </a:t>
            </a:r>
            <a:r>
              <a:rPr lang="fr-CH" sz="2000" dirty="0" smtClean="0">
                <a:solidFill>
                  <a:schemeClr val="tx1"/>
                </a:solidFill>
                <a:sym typeface="Wingdings" panose="05000000000000000000" pitchFamily="2" charset="2"/>
              </a:rPr>
              <a:t>(depuis sept 2021)</a:t>
            </a:r>
          </a:p>
          <a:p>
            <a:pPr marL="285750" indent="-285750" algn="just">
              <a:buFont typeface="Arial" panose="020B0604020202020204" pitchFamily="34" charset="0"/>
              <a:buChar char="•"/>
            </a:pPr>
            <a:r>
              <a:rPr lang="fr-CH" sz="2000" dirty="0" smtClean="0">
                <a:solidFill>
                  <a:schemeClr val="tx1"/>
                </a:solidFill>
                <a:sym typeface="Wingdings" panose="05000000000000000000" pitchFamily="2" charset="2"/>
              </a:rPr>
              <a:t>Samedi : matin 36’/ après midi 26’  </a:t>
            </a:r>
            <a:r>
              <a:rPr lang="fr-CH" sz="2000" b="1" dirty="0" smtClean="0">
                <a:solidFill>
                  <a:schemeClr val="tx1"/>
                </a:solidFill>
                <a:sym typeface="Wingdings" panose="05000000000000000000" pitchFamily="2" charset="2"/>
              </a:rPr>
              <a:t>30’/20’</a:t>
            </a:r>
          </a:p>
          <a:p>
            <a:pPr marL="285750" indent="-285750" algn="just">
              <a:buFont typeface="Arial" panose="020B0604020202020204" pitchFamily="34" charset="0"/>
              <a:buChar char="•"/>
            </a:pPr>
            <a:r>
              <a:rPr lang="fr-CH" sz="2000" dirty="0" smtClean="0">
                <a:solidFill>
                  <a:schemeClr val="tx1"/>
                </a:solidFill>
                <a:sym typeface="Wingdings" panose="05000000000000000000" pitchFamily="2" charset="2"/>
              </a:rPr>
              <a:t>Dimanche : 70’  </a:t>
            </a:r>
            <a:r>
              <a:rPr lang="fr-CH" sz="2000" b="1" dirty="0" smtClean="0">
                <a:solidFill>
                  <a:schemeClr val="tx1"/>
                </a:solidFill>
                <a:sym typeface="Wingdings" panose="05000000000000000000" pitchFamily="2" charset="2"/>
              </a:rPr>
              <a:t>35’</a:t>
            </a:r>
            <a:endParaRPr lang="fr-CH" sz="2000" b="1" dirty="0">
              <a:solidFill>
                <a:schemeClr val="tx1"/>
              </a:solidFill>
              <a:sym typeface="Wingdings" panose="05000000000000000000" pitchFamily="2" charset="2"/>
            </a:endParaRPr>
          </a:p>
          <a:p>
            <a:pPr marL="285750" indent="-285750" algn="just">
              <a:buFont typeface="Arial" panose="020B0604020202020204" pitchFamily="34" charset="0"/>
              <a:buChar char="•"/>
            </a:pPr>
            <a:r>
              <a:rPr lang="fr-CH" sz="2000" dirty="0">
                <a:sym typeface="Wingdings" panose="05000000000000000000" pitchFamily="2" charset="2"/>
              </a:rPr>
              <a:t>Prolongement </a:t>
            </a:r>
            <a:r>
              <a:rPr lang="fr-CH" sz="2000" dirty="0" smtClean="0">
                <a:sym typeface="Wingdings" panose="05000000000000000000" pitchFamily="2" charset="2"/>
              </a:rPr>
              <a:t>vers les </a:t>
            </a:r>
            <a:r>
              <a:rPr lang="fr-CH" sz="2000" dirty="0">
                <a:sym typeface="Wingdings" panose="05000000000000000000" pitchFamily="2" charset="2"/>
              </a:rPr>
              <a:t>nouvelles </a:t>
            </a:r>
            <a:r>
              <a:rPr lang="fr-CH" sz="2000" dirty="0" smtClean="0">
                <a:sym typeface="Wingdings" panose="05000000000000000000" pitchFamily="2" charset="2"/>
              </a:rPr>
              <a:t>urbanisations (Moulins)</a:t>
            </a:r>
            <a:endParaRPr lang="fr-CH" sz="2000" dirty="0">
              <a:solidFill>
                <a:schemeClr val="tx1"/>
              </a:solidFill>
              <a:sym typeface="Wingdings" panose="05000000000000000000" pitchFamily="2" charset="2"/>
            </a:endParaRPr>
          </a:p>
          <a:p>
            <a:pPr algn="just"/>
            <a:endParaRPr lang="fr-CH" sz="1400" b="1" dirty="0" smtClean="0">
              <a:solidFill>
                <a:srgbClr val="00B050"/>
              </a:solidFill>
              <a:sym typeface="Wingdings" panose="05000000000000000000" pitchFamily="2" charset="2"/>
            </a:endParaRPr>
          </a:p>
          <a:p>
            <a:pPr algn="just"/>
            <a:r>
              <a:rPr lang="fr-CH" sz="2400" b="1" dirty="0" smtClean="0">
                <a:solidFill>
                  <a:srgbClr val="00B050"/>
                </a:solidFill>
                <a:sym typeface="Wingdings" panose="05000000000000000000" pitchFamily="2" charset="2"/>
              </a:rPr>
              <a:t>L7 : </a:t>
            </a:r>
            <a:r>
              <a:rPr lang="fr-CH" sz="2400" b="1" dirty="0" err="1" smtClean="0">
                <a:solidFill>
                  <a:srgbClr val="00B050"/>
                </a:solidFill>
                <a:sym typeface="Wingdings" panose="05000000000000000000" pitchFamily="2" charset="2"/>
              </a:rPr>
              <a:t>Baggersee</a:t>
            </a:r>
            <a:r>
              <a:rPr lang="fr-CH" sz="2400" b="1" dirty="0" smtClean="0">
                <a:solidFill>
                  <a:srgbClr val="00B050"/>
                </a:solidFill>
                <a:sym typeface="Wingdings" panose="05000000000000000000" pitchFamily="2" charset="2"/>
              </a:rPr>
              <a:t>  Neuhof Lorient / Port Autonome Sud</a:t>
            </a:r>
          </a:p>
          <a:p>
            <a:pPr marL="285750" indent="-285750" algn="just">
              <a:buFont typeface="Arial" panose="020B0604020202020204" pitchFamily="34" charset="0"/>
              <a:buChar char="•"/>
            </a:pPr>
            <a:r>
              <a:rPr lang="fr-CH" sz="2000" dirty="0">
                <a:sym typeface="Wingdings" panose="05000000000000000000" pitchFamily="2" charset="2"/>
              </a:rPr>
              <a:t>Heures de pointe : </a:t>
            </a:r>
            <a:r>
              <a:rPr lang="fr-CH" sz="2000" b="1" dirty="0" smtClean="0">
                <a:solidFill>
                  <a:schemeClr val="tx1"/>
                </a:solidFill>
                <a:sym typeface="Wingdings" panose="05000000000000000000" pitchFamily="2" charset="2"/>
              </a:rPr>
              <a:t>7,5’</a:t>
            </a:r>
            <a:endParaRPr lang="fr-CH" sz="2000" b="1" dirty="0">
              <a:solidFill>
                <a:schemeClr val="tx1"/>
              </a:solidFill>
              <a:sym typeface="Wingdings" panose="05000000000000000000" pitchFamily="2" charset="2"/>
            </a:endParaRPr>
          </a:p>
          <a:p>
            <a:pPr marL="285750" indent="-285750" algn="just">
              <a:buFont typeface="Arial" panose="020B0604020202020204" pitchFamily="34" charset="0"/>
              <a:buChar char="•"/>
            </a:pPr>
            <a:r>
              <a:rPr lang="fr-CH" sz="2000" dirty="0">
                <a:solidFill>
                  <a:schemeClr val="tx1"/>
                </a:solidFill>
                <a:sym typeface="Wingdings" panose="05000000000000000000" pitchFamily="2" charset="2"/>
              </a:rPr>
              <a:t>Heures creuses : </a:t>
            </a:r>
            <a:r>
              <a:rPr lang="fr-CH" sz="2000" b="1" dirty="0" smtClean="0">
                <a:solidFill>
                  <a:schemeClr val="tx1"/>
                </a:solidFill>
                <a:sym typeface="Wingdings" panose="05000000000000000000" pitchFamily="2" charset="2"/>
              </a:rPr>
              <a:t>10</a:t>
            </a:r>
            <a:r>
              <a:rPr lang="fr-CH" sz="2000" b="1" dirty="0">
                <a:solidFill>
                  <a:schemeClr val="tx1"/>
                </a:solidFill>
                <a:sym typeface="Wingdings" panose="05000000000000000000" pitchFamily="2" charset="2"/>
              </a:rPr>
              <a:t>’</a:t>
            </a:r>
          </a:p>
          <a:p>
            <a:pPr marL="285750" indent="-285750" algn="just">
              <a:buFont typeface="Arial" panose="020B0604020202020204" pitchFamily="34" charset="0"/>
              <a:buChar char="•"/>
            </a:pPr>
            <a:r>
              <a:rPr lang="fr-CH" sz="2000" dirty="0">
                <a:solidFill>
                  <a:schemeClr val="tx1"/>
                </a:solidFill>
                <a:sym typeface="Wingdings" panose="05000000000000000000" pitchFamily="2" charset="2"/>
              </a:rPr>
              <a:t>Soir : </a:t>
            </a:r>
            <a:r>
              <a:rPr lang="fr-CH" sz="2000" b="1" dirty="0" smtClean="0">
                <a:solidFill>
                  <a:schemeClr val="tx1"/>
                </a:solidFill>
                <a:sym typeface="Wingdings" panose="05000000000000000000" pitchFamily="2" charset="2"/>
              </a:rPr>
              <a:t>30</a:t>
            </a:r>
            <a:r>
              <a:rPr lang="fr-CH" sz="2000" b="1" dirty="0">
                <a:solidFill>
                  <a:schemeClr val="tx1"/>
                </a:solidFill>
                <a:sym typeface="Wingdings" panose="05000000000000000000" pitchFamily="2" charset="2"/>
              </a:rPr>
              <a:t>’ jusqu’à 0h30</a:t>
            </a:r>
          </a:p>
          <a:p>
            <a:pPr marL="342900" indent="-342900" algn="just">
              <a:buFont typeface="Arial" panose="020B0604020202020204" pitchFamily="34" charset="0"/>
              <a:buChar char="•"/>
            </a:pPr>
            <a:r>
              <a:rPr lang="fr-CH" sz="2000" dirty="0" smtClean="0">
                <a:solidFill>
                  <a:schemeClr val="tx1"/>
                </a:solidFill>
                <a:sym typeface="Wingdings" panose="05000000000000000000" pitchFamily="2" charset="2"/>
              </a:rPr>
              <a:t>1 bus sur 2 prolongé dans le port autonome</a:t>
            </a:r>
          </a:p>
          <a:p>
            <a:pPr algn="just"/>
            <a:endParaRPr lang="fr-CH" sz="1200" b="1" dirty="0" smtClean="0">
              <a:solidFill>
                <a:srgbClr val="CD343F"/>
              </a:solidFill>
              <a:sym typeface="Wingdings" panose="05000000000000000000" pitchFamily="2" charset="2"/>
            </a:endParaRPr>
          </a:p>
          <a:p>
            <a:pPr algn="just"/>
            <a:r>
              <a:rPr lang="fr-CH" sz="2400" b="1" dirty="0" smtClean="0">
                <a:solidFill>
                  <a:srgbClr val="CD343F"/>
                </a:solidFill>
                <a:sym typeface="Wingdings" panose="05000000000000000000" pitchFamily="2" charset="2"/>
              </a:rPr>
              <a:t>27</a:t>
            </a:r>
            <a:r>
              <a:rPr lang="fr-CH" sz="2400" b="1" dirty="0" smtClean="0">
                <a:sym typeface="Wingdings" panose="05000000000000000000" pitchFamily="2" charset="2"/>
              </a:rPr>
              <a:t> </a:t>
            </a:r>
            <a:endParaRPr lang="fr-CH" sz="2400" dirty="0" smtClean="0">
              <a:sym typeface="Wingdings" panose="05000000000000000000" pitchFamily="2" charset="2"/>
            </a:endParaRPr>
          </a:p>
          <a:p>
            <a:pPr marL="285750" indent="-285750" algn="just">
              <a:buFont typeface="Arial" panose="020B0604020202020204" pitchFamily="34" charset="0"/>
              <a:buChar char="•"/>
            </a:pPr>
            <a:r>
              <a:rPr lang="fr-CH" sz="2000" dirty="0" smtClean="0">
                <a:sym typeface="Wingdings" panose="05000000000000000000" pitchFamily="2" charset="2"/>
              </a:rPr>
              <a:t>Desserte de </a:t>
            </a:r>
            <a:r>
              <a:rPr lang="fr-CH" sz="2000" dirty="0" err="1" smtClean="0">
                <a:sym typeface="Wingdings" panose="05000000000000000000" pitchFamily="2" charset="2"/>
              </a:rPr>
              <a:t>Kibitzenau</a:t>
            </a:r>
            <a:r>
              <a:rPr lang="fr-CH" sz="2000" dirty="0" smtClean="0">
                <a:sym typeface="Wingdings" panose="05000000000000000000" pitchFamily="2" charset="2"/>
              </a:rPr>
              <a:t> au lieu du Port</a:t>
            </a:r>
          </a:p>
          <a:p>
            <a:pPr marL="285750" indent="-285750" algn="just">
              <a:buFont typeface="Arial" panose="020B0604020202020204" pitchFamily="34" charset="0"/>
              <a:buChar char="•"/>
            </a:pPr>
            <a:r>
              <a:rPr lang="fr-CH" sz="2000" dirty="0" smtClean="0">
                <a:sym typeface="Wingdings" panose="05000000000000000000" pitchFamily="2" charset="2"/>
              </a:rPr>
              <a:t>Renforcement : 20 à 30’  15 à 20’</a:t>
            </a:r>
          </a:p>
          <a:p>
            <a:pPr marL="285750" indent="-285750" algn="just">
              <a:buFont typeface="Arial" panose="020B0604020202020204" pitchFamily="34" charset="0"/>
              <a:buChar char="•"/>
            </a:pPr>
            <a:endParaRPr lang="fr-CH" sz="1200" b="1" dirty="0" smtClean="0">
              <a:solidFill>
                <a:srgbClr val="E58C09"/>
              </a:solidFill>
              <a:sym typeface="Wingdings" panose="05000000000000000000" pitchFamily="2" charset="2"/>
            </a:endParaRPr>
          </a:p>
          <a:p>
            <a:pPr algn="just"/>
            <a:r>
              <a:rPr lang="fr-CH" sz="2400" b="1" dirty="0" smtClean="0">
                <a:solidFill>
                  <a:srgbClr val="E58C09"/>
                </a:solidFill>
                <a:sym typeface="Wingdings" panose="05000000000000000000" pitchFamily="2" charset="2"/>
              </a:rPr>
              <a:t>57/67</a:t>
            </a:r>
            <a:r>
              <a:rPr lang="fr-CH" sz="2400" dirty="0" smtClean="0">
                <a:sym typeface="Wingdings" panose="05000000000000000000" pitchFamily="2" charset="2"/>
              </a:rPr>
              <a:t> </a:t>
            </a:r>
          </a:p>
          <a:p>
            <a:pPr marL="285750" indent="-285750" algn="just">
              <a:buFont typeface="Arial" panose="020B0604020202020204" pitchFamily="34" charset="0"/>
              <a:buChar char="•"/>
            </a:pPr>
            <a:r>
              <a:rPr lang="fr-CH" sz="2000" dirty="0" smtClean="0">
                <a:sym typeface="Wingdings" panose="05000000000000000000" pitchFamily="2" charset="2"/>
              </a:rPr>
              <a:t>maintien de l’offre au Sud et terminus </a:t>
            </a:r>
            <a:r>
              <a:rPr lang="fr-CH" sz="2000" dirty="0" err="1" smtClean="0">
                <a:sym typeface="Wingdings" panose="05000000000000000000" pitchFamily="2" charset="2"/>
              </a:rPr>
              <a:t>Baggersee</a:t>
            </a:r>
            <a:endParaRPr lang="fr-CH" sz="2000" dirty="0" smtClean="0">
              <a:sym typeface="Wingdings" panose="05000000000000000000" pitchFamily="2" charset="2"/>
            </a:endParaRPr>
          </a:p>
        </p:txBody>
      </p:sp>
      <p:sp>
        <p:nvSpPr>
          <p:cNvPr id="14" name="Rectangle 13"/>
          <p:cNvSpPr/>
          <p:nvPr/>
        </p:nvSpPr>
        <p:spPr>
          <a:xfrm>
            <a:off x="6605327" y="7573467"/>
            <a:ext cx="6399473" cy="1692771"/>
          </a:xfrm>
          <a:prstGeom prst="rect">
            <a:avLst/>
          </a:prstGeom>
          <a:solidFill>
            <a:srgbClr val="EAEDF2"/>
          </a:solidFill>
        </p:spPr>
        <p:txBody>
          <a:bodyPr wrap="square">
            <a:spAutoFit/>
          </a:bodyPr>
          <a:lstStyle/>
          <a:p>
            <a:r>
              <a:rPr lang="fr-BE" sz="2400" b="1" dirty="0" smtClean="0">
                <a:solidFill>
                  <a:schemeClr val="accent1">
                    <a:lumMod val="75000"/>
                  </a:schemeClr>
                </a:solidFill>
              </a:rPr>
              <a:t>14 </a:t>
            </a:r>
            <a:r>
              <a:rPr lang="fr-BE" sz="2400" b="1" dirty="0" smtClean="0"/>
              <a:t>&gt; </a:t>
            </a:r>
            <a:r>
              <a:rPr lang="fr-BE" sz="2400" dirty="0" smtClean="0"/>
              <a:t>suppression </a:t>
            </a:r>
            <a:r>
              <a:rPr lang="fr-BE" sz="2400" dirty="0"/>
              <a:t>de la </a:t>
            </a:r>
            <a:r>
              <a:rPr lang="fr-BE" sz="2400" dirty="0" smtClean="0"/>
              <a:t>ligne </a:t>
            </a:r>
            <a:r>
              <a:rPr lang="fr-BE" sz="2400" dirty="0"/>
              <a:t>compensée par :</a:t>
            </a:r>
          </a:p>
          <a:p>
            <a:pPr marL="285750" indent="-285750">
              <a:buFont typeface="Arial" panose="020B0604020202020204" pitchFamily="34" charset="0"/>
              <a:buChar char="•"/>
            </a:pPr>
            <a:r>
              <a:rPr lang="fr-BE" sz="2000" dirty="0"/>
              <a:t>la forte augmentation des </a:t>
            </a:r>
            <a:r>
              <a:rPr lang="fr-BE" sz="2000" dirty="0" smtClean="0"/>
              <a:t>cadences (L4 et L7) </a:t>
            </a:r>
            <a:r>
              <a:rPr lang="fr-BE" sz="2000" dirty="0"/>
              <a:t>;</a:t>
            </a:r>
          </a:p>
          <a:p>
            <a:pPr marL="285750" indent="-285750">
              <a:buFont typeface="Arial" panose="020B0604020202020204" pitchFamily="34" charset="0"/>
              <a:buChar char="•"/>
            </a:pPr>
            <a:r>
              <a:rPr lang="fr-BE" sz="2000" dirty="0" smtClean="0"/>
              <a:t>la </a:t>
            </a:r>
            <a:r>
              <a:rPr lang="fr-BE" sz="2000" dirty="0"/>
              <a:t>proximité du tramway, à moins de 10 minutes à pied de l’ensemble </a:t>
            </a:r>
            <a:br>
              <a:rPr lang="fr-BE" sz="2000" dirty="0"/>
            </a:br>
            <a:r>
              <a:rPr lang="fr-BE" sz="2000" dirty="0"/>
              <a:t>du </a:t>
            </a:r>
            <a:r>
              <a:rPr lang="fr-BE" sz="2000" dirty="0" smtClean="0"/>
              <a:t>quartier Hautefort/Kiefer</a:t>
            </a:r>
            <a:endParaRPr lang="fr-BE" sz="2000" dirty="0"/>
          </a:p>
        </p:txBody>
      </p:sp>
    </p:spTree>
    <p:extLst>
      <p:ext uri="{BB962C8B-B14F-4D97-AF65-F5344CB8AC3E}">
        <p14:creationId xmlns:p14="http://schemas.microsoft.com/office/powerpoint/2010/main" val="1794960536"/>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p:cNvSpPr>
          <p:nvPr/>
        </p:nvSpPr>
        <p:spPr bwMode="auto">
          <a:xfrm>
            <a:off x="0" y="9266238"/>
            <a:ext cx="13004800" cy="487362"/>
          </a:xfrm>
          <a:prstGeom prst="rect">
            <a:avLst/>
          </a:prstGeom>
          <a:solidFill>
            <a:srgbClr val="93C120"/>
          </a:solidFill>
          <a:ln>
            <a:noFill/>
          </a:ln>
          <a:effectLst>
            <a:outerShdw blurRad="25400" dist="12700" dir="5400000" algn="ctr" rotWithShape="0">
              <a:srgbClr val="000000">
                <a:alpha val="50000"/>
              </a:srgbClr>
            </a:outerShdw>
          </a:effectLst>
        </p:spPr>
        <p:txBody>
          <a:bodyPr lIns="0" tIns="0" rIns="0" bIns="0" anchor="ctr"/>
          <a:lstStyle/>
          <a:p>
            <a:pPr algn="ctr" eaLnBrk="1">
              <a:defRPr/>
            </a:pPr>
            <a:endParaRPr lang="fr-FR" altLang="fr-FR" sz="2200">
              <a:solidFill>
                <a:srgbClr val="FFFFFF"/>
              </a:solidFill>
            </a:endParaRPr>
          </a:p>
        </p:txBody>
      </p:sp>
      <p:sp>
        <p:nvSpPr>
          <p:cNvPr id="4099" name="Rectangle 3"/>
          <p:cNvSpPr>
            <a:spLocks/>
          </p:cNvSpPr>
          <p:nvPr/>
        </p:nvSpPr>
        <p:spPr bwMode="auto">
          <a:xfrm>
            <a:off x="4405313" y="227013"/>
            <a:ext cx="7653337"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spAutoFit/>
          </a:bodyPr>
          <a:lstStyle>
            <a:lvl1pPr defTabSz="457200">
              <a:defRPr sz="3400">
                <a:solidFill>
                  <a:srgbClr val="000000"/>
                </a:solidFill>
                <a:latin typeface="Helvetica Light"/>
                <a:ea typeface="Helvetica Light"/>
                <a:cs typeface="Helvetica Light"/>
                <a:sym typeface="Helvetica Light"/>
              </a:defRPr>
            </a:lvl1pPr>
            <a:lvl2pPr marL="742950" indent="-285750" defTabSz="457200">
              <a:defRPr sz="3400">
                <a:solidFill>
                  <a:srgbClr val="000000"/>
                </a:solidFill>
                <a:latin typeface="Helvetica Light"/>
                <a:ea typeface="Helvetica Light"/>
                <a:cs typeface="Helvetica Light"/>
                <a:sym typeface="Helvetica Light"/>
              </a:defRPr>
            </a:lvl2pPr>
            <a:lvl3pPr marL="1143000" indent="-228600" defTabSz="457200">
              <a:defRPr sz="3400">
                <a:solidFill>
                  <a:srgbClr val="000000"/>
                </a:solidFill>
                <a:latin typeface="Helvetica Light"/>
                <a:ea typeface="Helvetica Light"/>
                <a:cs typeface="Helvetica Light"/>
                <a:sym typeface="Helvetica Light"/>
              </a:defRPr>
            </a:lvl3pPr>
            <a:lvl4pPr marL="1600200" indent="-228600" defTabSz="457200">
              <a:defRPr sz="3400">
                <a:solidFill>
                  <a:srgbClr val="000000"/>
                </a:solidFill>
                <a:latin typeface="Helvetica Light"/>
                <a:ea typeface="Helvetica Light"/>
                <a:cs typeface="Helvetica Light"/>
                <a:sym typeface="Helvetica Light"/>
              </a:defRPr>
            </a:lvl4pPr>
            <a:lvl5pPr marL="2057400" indent="-228600" defTabSz="457200">
              <a:defRPr sz="3400">
                <a:solidFill>
                  <a:srgbClr val="000000"/>
                </a:solidFill>
                <a:latin typeface="Helvetica Light"/>
                <a:ea typeface="Helvetica Light"/>
                <a:cs typeface="Helvetica Light"/>
                <a:sym typeface="Helvetica Light"/>
              </a:defRPr>
            </a:lvl5pPr>
            <a:lvl6pPr marL="25146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6pPr>
            <a:lvl7pPr marL="29718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7pPr>
            <a:lvl8pPr marL="34290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8pPr>
            <a:lvl9pPr marL="38862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9pPr>
          </a:lstStyle>
          <a:p>
            <a:pPr algn="r" eaLnBrk="1"/>
            <a:r>
              <a:rPr lang="fr-FR" altLang="fr-FR" sz="2800" b="1">
                <a:solidFill>
                  <a:srgbClr val="FFFFFF"/>
                </a:solidFill>
                <a:latin typeface="Calibri" panose="020F0502020204030204" pitchFamily="34" charset="0"/>
                <a:sym typeface="Calibri" panose="020F0502020204030204" pitchFamily="34" charset="0"/>
              </a:rPr>
              <a:t>1. Titre 1</a:t>
            </a:r>
            <a:endParaRPr lang="fr-FR" altLang="fr-FR" sz="1800">
              <a:latin typeface="Calibri" panose="020F0502020204030204" pitchFamily="34" charset="0"/>
              <a:sym typeface="Calibri" panose="020F0502020204030204" pitchFamily="34" charset="0"/>
            </a:endParaRPr>
          </a:p>
        </p:txBody>
      </p:sp>
      <p:sp>
        <p:nvSpPr>
          <p:cNvPr id="9" name="Rectangle 8"/>
          <p:cNvSpPr/>
          <p:nvPr/>
        </p:nvSpPr>
        <p:spPr bwMode="auto">
          <a:xfrm>
            <a:off x="0" y="-19050"/>
            <a:ext cx="13004800" cy="985838"/>
          </a:xfrm>
          <a:prstGeom prst="rect">
            <a:avLst/>
          </a:prstGeom>
          <a:solidFill>
            <a:srgbClr val="94C11E"/>
          </a:solidFill>
          <a:ln w="12700" cap="flat" cmpd="sng" algn="ctr">
            <a:noFill/>
            <a:prstDash val="solid"/>
            <a:miter lim="0"/>
            <a:headEnd type="none" w="med" len="med"/>
            <a:tailEnd type="none" w="med" len="med"/>
          </a:ln>
          <a:effectLst>
            <a:outerShdw blurRad="25400" dist="12700" dir="5400000" algn="ctr" rotWithShape="0">
              <a:schemeClr val="bg1">
                <a:alpha val="50000"/>
              </a:schemeClr>
            </a:outerShdw>
          </a:effectLst>
        </p:spPr>
        <p:txBody>
          <a:bodyPr lIns="38100" tIns="38100" rIns="38100" bIns="38100" anchor="ctr">
            <a:spAutoFit/>
          </a:bodyPr>
          <a:lstStyle/>
          <a:p>
            <a:pPr algn="ctr" eaLnBrk="1">
              <a:defRPr/>
            </a:pPr>
            <a:endParaRPr lang="fr-FR"/>
          </a:p>
        </p:txBody>
      </p:sp>
      <p:pic>
        <p:nvPicPr>
          <p:cNvPr id="4101" name="Imag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9163" y="220663"/>
            <a:ext cx="28733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p:cNvSpPr>
          <p:nvPr/>
        </p:nvSpPr>
        <p:spPr bwMode="auto">
          <a:xfrm>
            <a:off x="313837" y="1089339"/>
            <a:ext cx="12690963" cy="395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marL="609600" indent="-609600" algn="ctr" defTabSz="457200">
              <a:defRPr sz="3400">
                <a:solidFill>
                  <a:srgbClr val="000000"/>
                </a:solidFill>
                <a:latin typeface="Helvetica Light"/>
                <a:ea typeface="Helvetica Light"/>
                <a:cs typeface="Helvetica Light"/>
                <a:sym typeface="Helvetica Light"/>
              </a:defRPr>
            </a:lvl1pPr>
            <a:lvl2pPr marL="742950" indent="-285750" algn="ctr" defTabSz="457200">
              <a:defRPr sz="3400">
                <a:solidFill>
                  <a:srgbClr val="000000"/>
                </a:solidFill>
                <a:latin typeface="Helvetica Light"/>
                <a:ea typeface="Helvetica Light"/>
                <a:cs typeface="Helvetica Light"/>
                <a:sym typeface="Helvetica Light"/>
              </a:defRPr>
            </a:lvl2pPr>
            <a:lvl3pPr marL="1143000" indent="-228600" algn="ctr" defTabSz="457200">
              <a:defRPr sz="3400">
                <a:solidFill>
                  <a:srgbClr val="000000"/>
                </a:solidFill>
                <a:latin typeface="Helvetica Light"/>
                <a:ea typeface="Helvetica Light"/>
                <a:cs typeface="Helvetica Light"/>
                <a:sym typeface="Helvetica Light"/>
              </a:defRPr>
            </a:lvl3pPr>
            <a:lvl4pPr marL="1600200" indent="-228600" algn="ctr" defTabSz="457200">
              <a:defRPr sz="3400">
                <a:solidFill>
                  <a:srgbClr val="000000"/>
                </a:solidFill>
                <a:latin typeface="Helvetica Light"/>
                <a:ea typeface="Helvetica Light"/>
                <a:cs typeface="Helvetica Light"/>
                <a:sym typeface="Helvetica Light"/>
              </a:defRPr>
            </a:lvl4pPr>
            <a:lvl5pPr marL="2057400" indent="-228600" algn="ctr" defTabSz="457200">
              <a:defRPr sz="3400">
                <a:solidFill>
                  <a:srgbClr val="000000"/>
                </a:solidFill>
                <a:latin typeface="Helvetica Light"/>
                <a:ea typeface="Helvetica Light"/>
                <a:cs typeface="Helvetica Light"/>
                <a:sym typeface="Helvetica Light"/>
              </a:defRPr>
            </a:lvl5pPr>
            <a:lvl6pPr marL="2514600" indent="-228600" algn="ctr"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6pPr>
            <a:lvl7pPr marL="2971800" indent="-228600" algn="ctr"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7pPr>
            <a:lvl8pPr marL="3429000" indent="-228600" algn="ctr"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8pPr>
            <a:lvl9pPr marL="3886200" indent="-228600" algn="ctr"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9pPr>
          </a:lstStyle>
          <a:p>
            <a:pPr marL="252000" indent="-342900" algn="l" eaLnBrk="1">
              <a:lnSpc>
                <a:spcPct val="80000"/>
              </a:lnSpc>
              <a:spcBef>
                <a:spcPts val="400"/>
              </a:spcBef>
              <a:spcAft>
                <a:spcPts val="1200"/>
              </a:spcAft>
              <a:buFont typeface="Wingdings" panose="05000000000000000000" pitchFamily="2" charset="2"/>
              <a:buChar char="Ø"/>
              <a:defRPr/>
            </a:pPr>
            <a:r>
              <a:rPr lang="fr-FR" altLang="fr-FR" sz="2400" dirty="0" smtClean="0">
                <a:latin typeface="Calibri" panose="020F0502020204030204" pitchFamily="34" charset="0"/>
                <a:sym typeface="Wingdings" panose="05000000000000000000" pitchFamily="2" charset="2"/>
              </a:rPr>
              <a:t>Viser un itinéraire unique dans le secteur Cité Jardins</a:t>
            </a:r>
            <a:r>
              <a:rPr lang="fr-FR" altLang="fr-FR" sz="2400" dirty="0">
                <a:latin typeface="Calibri" panose="020F0502020204030204" pitchFamily="34" charset="0"/>
                <a:sym typeface="Wingdings" panose="05000000000000000000" pitchFamily="2" charset="2"/>
              </a:rPr>
              <a:t> </a:t>
            </a:r>
            <a:r>
              <a:rPr lang="fr-FR" altLang="fr-FR" sz="2400" dirty="0" smtClean="0">
                <a:latin typeface="Calibri" panose="020F0502020204030204" pitchFamily="34" charset="0"/>
                <a:sym typeface="Wingdings" panose="05000000000000000000" pitchFamily="2" charset="2"/>
              </a:rPr>
              <a:t>? Deux variantes étudiées :</a:t>
            </a:r>
          </a:p>
        </p:txBody>
      </p:sp>
      <p:sp>
        <p:nvSpPr>
          <p:cNvPr id="104" name="Rectangle 4"/>
          <p:cNvSpPr>
            <a:spLocks/>
          </p:cNvSpPr>
          <p:nvPr/>
        </p:nvSpPr>
        <p:spPr bwMode="auto">
          <a:xfrm>
            <a:off x="5522913" y="323850"/>
            <a:ext cx="111760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marL="609600" indent="-609600" defTabSz="457200">
              <a:defRPr sz="3400">
                <a:solidFill>
                  <a:srgbClr val="000000"/>
                </a:solidFill>
                <a:latin typeface="Helvetica Light"/>
                <a:ea typeface="Helvetica Light"/>
                <a:cs typeface="Helvetica Light"/>
                <a:sym typeface="Helvetica Light"/>
              </a:defRPr>
            </a:lvl1pPr>
            <a:lvl2pPr marL="742950" indent="-285750" defTabSz="457200">
              <a:defRPr sz="3400">
                <a:solidFill>
                  <a:srgbClr val="000000"/>
                </a:solidFill>
                <a:latin typeface="Helvetica Light"/>
                <a:ea typeface="Helvetica Light"/>
                <a:cs typeface="Helvetica Light"/>
                <a:sym typeface="Helvetica Light"/>
              </a:defRPr>
            </a:lvl2pPr>
            <a:lvl3pPr marL="1143000" indent="-228600" defTabSz="457200">
              <a:defRPr sz="3400">
                <a:solidFill>
                  <a:srgbClr val="000000"/>
                </a:solidFill>
                <a:latin typeface="Helvetica Light"/>
                <a:ea typeface="Helvetica Light"/>
                <a:cs typeface="Helvetica Light"/>
                <a:sym typeface="Helvetica Light"/>
              </a:defRPr>
            </a:lvl3pPr>
            <a:lvl4pPr marL="1600200" indent="-228600" defTabSz="457200">
              <a:defRPr sz="3400">
                <a:solidFill>
                  <a:srgbClr val="000000"/>
                </a:solidFill>
                <a:latin typeface="Helvetica Light"/>
                <a:ea typeface="Helvetica Light"/>
                <a:cs typeface="Helvetica Light"/>
                <a:sym typeface="Helvetica Light"/>
              </a:defRPr>
            </a:lvl4pPr>
            <a:lvl5pPr marL="2057400" indent="-228600" defTabSz="457200">
              <a:defRPr sz="3400">
                <a:solidFill>
                  <a:srgbClr val="000000"/>
                </a:solidFill>
                <a:latin typeface="Helvetica Light"/>
                <a:ea typeface="Helvetica Light"/>
                <a:cs typeface="Helvetica Light"/>
                <a:sym typeface="Helvetica Light"/>
              </a:defRPr>
            </a:lvl5pPr>
            <a:lvl6pPr marL="25146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6pPr>
            <a:lvl7pPr marL="29718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7pPr>
            <a:lvl8pPr marL="34290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8pPr>
            <a:lvl9pPr marL="38862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9pPr>
          </a:lstStyle>
          <a:p>
            <a:pPr eaLnBrk="1">
              <a:lnSpc>
                <a:spcPct val="80000"/>
              </a:lnSpc>
              <a:spcBef>
                <a:spcPts val="400"/>
              </a:spcBef>
            </a:pPr>
            <a:r>
              <a:rPr lang="fr-FR" altLang="fr-FR" sz="3200" b="1" dirty="0" smtClean="0">
                <a:solidFill>
                  <a:schemeClr val="tx1"/>
                </a:solidFill>
                <a:latin typeface="Calibri" panose="020F0502020204030204" pitchFamily="34" charset="0"/>
                <a:sym typeface="Calibri" panose="020F0502020204030204" pitchFamily="34" charset="0"/>
              </a:rPr>
              <a:t>Focus secteur </a:t>
            </a:r>
            <a:r>
              <a:rPr lang="fr-FR" altLang="fr-FR" sz="3200" b="1" dirty="0" err="1" smtClean="0">
                <a:solidFill>
                  <a:schemeClr val="tx1"/>
                </a:solidFill>
                <a:latin typeface="Calibri" panose="020F0502020204030204" pitchFamily="34" charset="0"/>
                <a:sym typeface="Calibri" panose="020F0502020204030204" pitchFamily="34" charset="0"/>
              </a:rPr>
              <a:t>Stockfeld</a:t>
            </a:r>
            <a:r>
              <a:rPr lang="fr-FR" altLang="fr-FR" sz="3200" b="1" dirty="0" smtClean="0">
                <a:solidFill>
                  <a:schemeClr val="tx1"/>
                </a:solidFill>
                <a:latin typeface="Calibri" panose="020F0502020204030204" pitchFamily="34" charset="0"/>
                <a:sym typeface="Calibri" panose="020F0502020204030204" pitchFamily="34" charset="0"/>
              </a:rPr>
              <a:t> – Cité Jardins</a:t>
            </a:r>
            <a:endParaRPr lang="fr-FR" altLang="fr-FR" sz="3200" b="1" dirty="0">
              <a:solidFill>
                <a:schemeClr val="tx1"/>
              </a:solidFill>
              <a:latin typeface="Calibri" panose="020F0502020204030204" pitchFamily="34" charset="0"/>
              <a:sym typeface="Calibri" panose="020F0502020204030204" pitchFamily="34" charset="0"/>
            </a:endParaRPr>
          </a:p>
        </p:txBody>
      </p:sp>
      <p:pic>
        <p:nvPicPr>
          <p:cNvPr id="3" name="Image 2"/>
          <p:cNvPicPr>
            <a:picLocks noChangeAspect="1"/>
          </p:cNvPicPr>
          <p:nvPr/>
        </p:nvPicPr>
        <p:blipFill rotWithShape="1">
          <a:blip r:embed="rId3"/>
          <a:srcRect l="4646" t="9535" r="3974"/>
          <a:stretch/>
        </p:blipFill>
        <p:spPr>
          <a:xfrm>
            <a:off x="7288933" y="1726596"/>
            <a:ext cx="4248473" cy="5544616"/>
          </a:xfrm>
          <a:prstGeom prst="rect">
            <a:avLst/>
          </a:prstGeom>
          <a:ln>
            <a:solidFill>
              <a:schemeClr val="tx1"/>
            </a:solidFill>
          </a:ln>
        </p:spPr>
      </p:pic>
      <p:grpSp>
        <p:nvGrpSpPr>
          <p:cNvPr id="14" name="Groupe 13"/>
          <p:cNvGrpSpPr/>
          <p:nvPr/>
        </p:nvGrpSpPr>
        <p:grpSpPr>
          <a:xfrm>
            <a:off x="1262181" y="1708448"/>
            <a:ext cx="4176464" cy="5544616"/>
            <a:chOff x="309712" y="2716560"/>
            <a:chExt cx="4176464" cy="5544616"/>
          </a:xfrm>
        </p:grpSpPr>
        <p:grpSp>
          <p:nvGrpSpPr>
            <p:cNvPr id="10" name="Groupe 9"/>
            <p:cNvGrpSpPr/>
            <p:nvPr/>
          </p:nvGrpSpPr>
          <p:grpSpPr>
            <a:xfrm>
              <a:off x="309712" y="2716560"/>
              <a:ext cx="4176464" cy="5544616"/>
              <a:chOff x="309712" y="2716560"/>
              <a:chExt cx="4176464" cy="5544616"/>
            </a:xfrm>
          </p:grpSpPr>
          <p:pic>
            <p:nvPicPr>
              <p:cNvPr id="2" name="Image 1"/>
              <p:cNvPicPr>
                <a:picLocks noChangeAspect="1"/>
              </p:cNvPicPr>
              <p:nvPr/>
            </p:nvPicPr>
            <p:blipFill rotWithShape="1">
              <a:blip r:embed="rId4"/>
              <a:srcRect l="3898" r="3338"/>
              <a:stretch/>
            </p:blipFill>
            <p:spPr>
              <a:xfrm>
                <a:off x="309712" y="2716560"/>
                <a:ext cx="4176464" cy="5544616"/>
              </a:xfrm>
              <a:prstGeom prst="rect">
                <a:avLst/>
              </a:prstGeom>
              <a:ln>
                <a:solidFill>
                  <a:schemeClr val="tx1"/>
                </a:solidFill>
              </a:ln>
            </p:spPr>
          </p:pic>
          <p:sp>
            <p:nvSpPr>
              <p:cNvPr id="5" name="Forme libre 4"/>
              <p:cNvSpPr/>
              <p:nvPr/>
            </p:nvSpPr>
            <p:spPr bwMode="auto">
              <a:xfrm>
                <a:off x="2217107" y="4722312"/>
                <a:ext cx="288098" cy="914400"/>
              </a:xfrm>
              <a:custGeom>
                <a:avLst/>
                <a:gdLst>
                  <a:gd name="connsiteX0" fmla="*/ 263046 w 263046"/>
                  <a:gd name="connsiteY0" fmla="*/ 0 h 776614"/>
                  <a:gd name="connsiteX1" fmla="*/ 0 w 263046"/>
                  <a:gd name="connsiteY1" fmla="*/ 363255 h 776614"/>
                  <a:gd name="connsiteX2" fmla="*/ 100208 w 263046"/>
                  <a:gd name="connsiteY2" fmla="*/ 776614 h 776614"/>
                  <a:gd name="connsiteX0" fmla="*/ 288098 w 288098"/>
                  <a:gd name="connsiteY0" fmla="*/ 0 h 826718"/>
                  <a:gd name="connsiteX1" fmla="*/ 0 w 288098"/>
                  <a:gd name="connsiteY1" fmla="*/ 413359 h 826718"/>
                  <a:gd name="connsiteX2" fmla="*/ 100208 w 288098"/>
                  <a:gd name="connsiteY2" fmla="*/ 826718 h 826718"/>
                  <a:gd name="connsiteX0" fmla="*/ 288098 w 288098"/>
                  <a:gd name="connsiteY0" fmla="*/ 0 h 914400"/>
                  <a:gd name="connsiteX1" fmla="*/ 0 w 288098"/>
                  <a:gd name="connsiteY1" fmla="*/ 413359 h 914400"/>
                  <a:gd name="connsiteX2" fmla="*/ 112734 w 288098"/>
                  <a:gd name="connsiteY2" fmla="*/ 914400 h 914400"/>
                </a:gdLst>
                <a:ahLst/>
                <a:cxnLst>
                  <a:cxn ang="0">
                    <a:pos x="connsiteX0" y="connsiteY0"/>
                  </a:cxn>
                  <a:cxn ang="0">
                    <a:pos x="connsiteX1" y="connsiteY1"/>
                  </a:cxn>
                  <a:cxn ang="0">
                    <a:pos x="connsiteX2" y="connsiteY2"/>
                  </a:cxn>
                </a:cxnLst>
                <a:rect l="l" t="t" r="r" b="b"/>
                <a:pathLst>
                  <a:path w="288098" h="914400">
                    <a:moveTo>
                      <a:pt x="288098" y="0"/>
                    </a:moveTo>
                    <a:lnTo>
                      <a:pt x="0" y="413359"/>
                    </a:lnTo>
                    <a:lnTo>
                      <a:pt x="112734" y="914400"/>
                    </a:lnTo>
                  </a:path>
                </a:pathLst>
              </a:custGeom>
              <a:noFill/>
              <a:ln w="76200" cap="flat" cmpd="sng" algn="ctr">
                <a:solidFill>
                  <a:schemeClr val="tx1"/>
                </a:solidFill>
                <a:prstDash val="solid"/>
                <a:miter lim="0"/>
                <a:headEnd type="none" w="med" len="med"/>
                <a:tailEnd type="none" w="med" len="med"/>
              </a:ln>
              <a:effectLst>
                <a:outerShdw blurRad="25400" dist="12700" dir="54000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fr-FR" sz="3400" b="0" i="0" u="none" strike="noStrike" cap="none" normalizeH="0" baseline="0" smtClean="0">
                  <a:ln>
                    <a:noFill/>
                  </a:ln>
                  <a:solidFill>
                    <a:srgbClr val="000000"/>
                  </a:solidFill>
                  <a:effectLst/>
                  <a:latin typeface="Helvetica Light"/>
                  <a:ea typeface="Helvetica Light"/>
                  <a:cs typeface="Helvetica Light"/>
                  <a:sym typeface="Helvetica Light"/>
                </a:endParaRPr>
              </a:p>
            </p:txBody>
          </p:sp>
          <p:sp>
            <p:nvSpPr>
              <p:cNvPr id="6" name="Forme libre 5"/>
              <p:cNvSpPr/>
              <p:nvPr/>
            </p:nvSpPr>
            <p:spPr bwMode="auto">
              <a:xfrm>
                <a:off x="1903956" y="5724395"/>
                <a:ext cx="551145" cy="388306"/>
              </a:xfrm>
              <a:custGeom>
                <a:avLst/>
                <a:gdLst>
                  <a:gd name="connsiteX0" fmla="*/ 513567 w 551145"/>
                  <a:gd name="connsiteY0" fmla="*/ 162838 h 388306"/>
                  <a:gd name="connsiteX1" fmla="*/ 551145 w 551145"/>
                  <a:gd name="connsiteY1" fmla="*/ 313150 h 388306"/>
                  <a:gd name="connsiteX2" fmla="*/ 62630 w 551145"/>
                  <a:gd name="connsiteY2" fmla="*/ 388306 h 388306"/>
                  <a:gd name="connsiteX3" fmla="*/ 0 w 551145"/>
                  <a:gd name="connsiteY3" fmla="*/ 75156 h 388306"/>
                  <a:gd name="connsiteX4" fmla="*/ 350729 w 551145"/>
                  <a:gd name="connsiteY4" fmla="*/ 0 h 388306"/>
                  <a:gd name="connsiteX0" fmla="*/ 475989 w 551145"/>
                  <a:gd name="connsiteY0" fmla="*/ 100208 h 388306"/>
                  <a:gd name="connsiteX1" fmla="*/ 551145 w 551145"/>
                  <a:gd name="connsiteY1" fmla="*/ 313150 h 388306"/>
                  <a:gd name="connsiteX2" fmla="*/ 62630 w 551145"/>
                  <a:gd name="connsiteY2" fmla="*/ 388306 h 388306"/>
                  <a:gd name="connsiteX3" fmla="*/ 0 w 551145"/>
                  <a:gd name="connsiteY3" fmla="*/ 75156 h 388306"/>
                  <a:gd name="connsiteX4" fmla="*/ 350729 w 551145"/>
                  <a:gd name="connsiteY4" fmla="*/ 0 h 388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145" h="388306">
                    <a:moveTo>
                      <a:pt x="475989" y="100208"/>
                    </a:moveTo>
                    <a:lnTo>
                      <a:pt x="551145" y="313150"/>
                    </a:lnTo>
                    <a:lnTo>
                      <a:pt x="62630" y="388306"/>
                    </a:lnTo>
                    <a:lnTo>
                      <a:pt x="0" y="75156"/>
                    </a:lnTo>
                    <a:lnTo>
                      <a:pt x="350729" y="0"/>
                    </a:lnTo>
                  </a:path>
                </a:pathLst>
              </a:custGeom>
              <a:noFill/>
              <a:ln w="76200" cap="flat" cmpd="sng" algn="ctr">
                <a:solidFill>
                  <a:schemeClr val="tx1"/>
                </a:solidFill>
                <a:prstDash val="solid"/>
                <a:miter lim="0"/>
                <a:headEnd type="none" w="med" len="med"/>
                <a:tailEnd type="none" w="med" len="med"/>
              </a:ln>
              <a:effectLst>
                <a:outerShdw blurRad="25400" dist="12700" dir="54000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fr-FR" sz="3400" b="0" i="0" u="none" strike="noStrike" cap="none" normalizeH="0" baseline="0" smtClean="0">
                  <a:ln>
                    <a:noFill/>
                  </a:ln>
                  <a:solidFill>
                    <a:srgbClr val="000000"/>
                  </a:solidFill>
                  <a:effectLst/>
                  <a:latin typeface="Helvetica Light"/>
                  <a:ea typeface="Helvetica Light"/>
                  <a:cs typeface="Helvetica Light"/>
                  <a:sym typeface="Helvetica Light"/>
                </a:endParaRPr>
              </a:p>
            </p:txBody>
          </p:sp>
        </p:grpSp>
        <p:cxnSp>
          <p:nvCxnSpPr>
            <p:cNvPr id="12" name="Connecteur droit 11"/>
            <p:cNvCxnSpPr/>
            <p:nvPr/>
          </p:nvCxnSpPr>
          <p:spPr bwMode="auto">
            <a:xfrm>
              <a:off x="2160000" y="6156000"/>
              <a:ext cx="756901" cy="0"/>
            </a:xfrm>
            <a:prstGeom prst="line">
              <a:avLst/>
            </a:prstGeom>
            <a:blipFill dpi="0" rotWithShape="0">
              <a:blip r:embed="rId5"/>
              <a:srcRect/>
              <a:tile tx="0" ty="0" sx="100000" sy="100000" flip="none" algn="tl"/>
            </a:blipFill>
            <a:ln w="12700" cap="flat" cmpd="sng" algn="ctr">
              <a:solidFill>
                <a:srgbClr val="000000"/>
              </a:solidFill>
              <a:prstDash val="solid"/>
              <a:miter lim="0"/>
              <a:headEnd type="none" w="med" len="med"/>
              <a:tailEnd type="none" w="med" len="med"/>
            </a:ln>
            <a:effectLst>
              <a:outerShdw blurRad="25400" dist="12700" dir="5400000" algn="ctr" rotWithShape="0">
                <a:srgbClr val="000000">
                  <a:alpha val="50000"/>
                </a:srgbClr>
              </a:outerShdw>
            </a:effectLst>
          </p:spPr>
        </p:cxnSp>
        <p:cxnSp>
          <p:nvCxnSpPr>
            <p:cNvPr id="84" name="Connecteur droit 83"/>
            <p:cNvCxnSpPr/>
            <p:nvPr/>
          </p:nvCxnSpPr>
          <p:spPr bwMode="auto">
            <a:xfrm>
              <a:off x="2160000" y="6460976"/>
              <a:ext cx="1174048" cy="0"/>
            </a:xfrm>
            <a:prstGeom prst="line">
              <a:avLst/>
            </a:prstGeom>
            <a:blipFill dpi="0" rotWithShape="0">
              <a:blip r:embed="rId5"/>
              <a:srcRect/>
              <a:tile tx="0" ty="0" sx="100000" sy="100000" flip="none" algn="tl"/>
            </a:blipFill>
            <a:ln w="12700" cap="flat" cmpd="sng" algn="ctr">
              <a:solidFill>
                <a:srgbClr val="000000"/>
              </a:solidFill>
              <a:prstDash val="solid"/>
              <a:miter lim="0"/>
              <a:headEnd type="none" w="med" len="med"/>
              <a:tailEnd type="none" w="med" len="med"/>
            </a:ln>
            <a:effectLst>
              <a:outerShdw blurRad="25400" dist="12700" dir="5400000" algn="ctr" rotWithShape="0">
                <a:srgbClr val="000000">
                  <a:alpha val="50000"/>
                </a:srgbClr>
              </a:outerShdw>
            </a:effectLst>
          </p:spPr>
        </p:cxnSp>
      </p:grpSp>
      <p:sp>
        <p:nvSpPr>
          <p:cNvPr id="86" name="Rectangle 4"/>
          <p:cNvSpPr>
            <a:spLocks/>
          </p:cNvSpPr>
          <p:nvPr/>
        </p:nvSpPr>
        <p:spPr bwMode="auto">
          <a:xfrm>
            <a:off x="803032" y="7422851"/>
            <a:ext cx="5209076" cy="14937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marL="609600" indent="-609600" algn="ctr" defTabSz="457200">
              <a:defRPr sz="3400">
                <a:solidFill>
                  <a:srgbClr val="000000"/>
                </a:solidFill>
                <a:latin typeface="Helvetica Light"/>
                <a:ea typeface="Helvetica Light"/>
                <a:cs typeface="Helvetica Light"/>
                <a:sym typeface="Helvetica Light"/>
              </a:defRPr>
            </a:lvl1pPr>
            <a:lvl2pPr marL="742950" indent="-285750" algn="ctr" defTabSz="457200">
              <a:defRPr sz="3400">
                <a:solidFill>
                  <a:srgbClr val="000000"/>
                </a:solidFill>
                <a:latin typeface="Helvetica Light"/>
                <a:ea typeface="Helvetica Light"/>
                <a:cs typeface="Helvetica Light"/>
                <a:sym typeface="Helvetica Light"/>
              </a:defRPr>
            </a:lvl2pPr>
            <a:lvl3pPr marL="1143000" indent="-228600" algn="ctr" defTabSz="457200">
              <a:defRPr sz="3400">
                <a:solidFill>
                  <a:srgbClr val="000000"/>
                </a:solidFill>
                <a:latin typeface="Helvetica Light"/>
                <a:ea typeface="Helvetica Light"/>
                <a:cs typeface="Helvetica Light"/>
                <a:sym typeface="Helvetica Light"/>
              </a:defRPr>
            </a:lvl3pPr>
            <a:lvl4pPr marL="1600200" indent="-228600" algn="ctr" defTabSz="457200">
              <a:defRPr sz="3400">
                <a:solidFill>
                  <a:srgbClr val="000000"/>
                </a:solidFill>
                <a:latin typeface="Helvetica Light"/>
                <a:ea typeface="Helvetica Light"/>
                <a:cs typeface="Helvetica Light"/>
                <a:sym typeface="Helvetica Light"/>
              </a:defRPr>
            </a:lvl4pPr>
            <a:lvl5pPr marL="2057400" indent="-228600" algn="ctr" defTabSz="457200">
              <a:defRPr sz="3400">
                <a:solidFill>
                  <a:srgbClr val="000000"/>
                </a:solidFill>
                <a:latin typeface="Helvetica Light"/>
                <a:ea typeface="Helvetica Light"/>
                <a:cs typeface="Helvetica Light"/>
                <a:sym typeface="Helvetica Light"/>
              </a:defRPr>
            </a:lvl5pPr>
            <a:lvl6pPr marL="2514600" indent="-228600" algn="ctr"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6pPr>
            <a:lvl7pPr marL="2971800" indent="-228600" algn="ctr"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7pPr>
            <a:lvl8pPr marL="3429000" indent="-228600" algn="ctr"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8pPr>
            <a:lvl9pPr marL="3886200" indent="-228600" algn="ctr"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9pPr>
          </a:lstStyle>
          <a:p>
            <a:pPr marL="0" indent="0" algn="l" eaLnBrk="1">
              <a:lnSpc>
                <a:spcPct val="80000"/>
              </a:lnSpc>
              <a:spcBef>
                <a:spcPts val="400"/>
              </a:spcBef>
              <a:spcAft>
                <a:spcPts val="1200"/>
              </a:spcAft>
              <a:defRPr/>
            </a:pPr>
            <a:r>
              <a:rPr lang="fr-FR" altLang="fr-FR" sz="2000" u="sng" dirty="0" smtClean="0">
                <a:latin typeface="Calibri" panose="020F0502020204030204" pitchFamily="34" charset="0"/>
                <a:sym typeface="Wingdings" panose="05000000000000000000" pitchFamily="2" charset="2"/>
              </a:rPr>
              <a:t>Suppression du terminus Place des Colombes :</a:t>
            </a:r>
          </a:p>
          <a:p>
            <a:pPr marL="252000" indent="-342900" algn="l" eaLnBrk="1">
              <a:lnSpc>
                <a:spcPct val="80000"/>
              </a:lnSpc>
              <a:spcBef>
                <a:spcPts val="400"/>
              </a:spcBef>
              <a:spcAft>
                <a:spcPts val="1200"/>
              </a:spcAft>
              <a:buFont typeface="Wingdings" panose="05000000000000000000" pitchFamily="2" charset="2"/>
              <a:buChar char="Ø"/>
              <a:defRPr/>
            </a:pPr>
            <a:r>
              <a:rPr lang="fr-FR" altLang="fr-FR" sz="2000" dirty="0" smtClean="0">
                <a:latin typeface="Calibri" panose="020F0502020204030204" pitchFamily="34" charset="0"/>
                <a:sym typeface="Wingdings" panose="05000000000000000000" pitchFamily="2" charset="2"/>
              </a:rPr>
              <a:t>Sens aller : 300m vers Goldschmidt ou Coucou des Bois (4 minutes)</a:t>
            </a:r>
          </a:p>
          <a:p>
            <a:pPr marL="252000" indent="-342900" algn="l" eaLnBrk="1">
              <a:lnSpc>
                <a:spcPct val="80000"/>
              </a:lnSpc>
              <a:spcBef>
                <a:spcPts val="400"/>
              </a:spcBef>
              <a:spcAft>
                <a:spcPts val="1200"/>
              </a:spcAft>
              <a:buFont typeface="Wingdings" panose="05000000000000000000" pitchFamily="2" charset="2"/>
              <a:buChar char="Ø"/>
              <a:defRPr/>
            </a:pPr>
            <a:r>
              <a:rPr lang="fr-FR" altLang="fr-FR" sz="2000" dirty="0" smtClean="0">
                <a:latin typeface="Calibri" panose="020F0502020204030204" pitchFamily="34" charset="0"/>
                <a:sym typeface="Wingdings" panose="05000000000000000000" pitchFamily="2" charset="2"/>
              </a:rPr>
              <a:t>Sens retour : 200m depuis Colombes (2 min)</a:t>
            </a:r>
          </a:p>
        </p:txBody>
      </p:sp>
      <p:sp>
        <p:nvSpPr>
          <p:cNvPr id="87" name="Rectangle 4"/>
          <p:cNvSpPr>
            <a:spLocks/>
          </p:cNvSpPr>
          <p:nvPr/>
        </p:nvSpPr>
        <p:spPr bwMode="auto">
          <a:xfrm>
            <a:off x="6808631" y="7422851"/>
            <a:ext cx="5209076" cy="17338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marL="609600" indent="-609600" algn="ctr" defTabSz="457200">
              <a:defRPr sz="3400">
                <a:solidFill>
                  <a:srgbClr val="000000"/>
                </a:solidFill>
                <a:latin typeface="Helvetica Light"/>
                <a:ea typeface="Helvetica Light"/>
                <a:cs typeface="Helvetica Light"/>
                <a:sym typeface="Helvetica Light"/>
              </a:defRPr>
            </a:lvl1pPr>
            <a:lvl2pPr marL="742950" indent="-285750" algn="ctr" defTabSz="457200">
              <a:defRPr sz="3400">
                <a:solidFill>
                  <a:srgbClr val="000000"/>
                </a:solidFill>
                <a:latin typeface="Helvetica Light"/>
                <a:ea typeface="Helvetica Light"/>
                <a:cs typeface="Helvetica Light"/>
                <a:sym typeface="Helvetica Light"/>
              </a:defRPr>
            </a:lvl2pPr>
            <a:lvl3pPr marL="1143000" indent="-228600" algn="ctr" defTabSz="457200">
              <a:defRPr sz="3400">
                <a:solidFill>
                  <a:srgbClr val="000000"/>
                </a:solidFill>
                <a:latin typeface="Helvetica Light"/>
                <a:ea typeface="Helvetica Light"/>
                <a:cs typeface="Helvetica Light"/>
                <a:sym typeface="Helvetica Light"/>
              </a:defRPr>
            </a:lvl3pPr>
            <a:lvl4pPr marL="1600200" indent="-228600" algn="ctr" defTabSz="457200">
              <a:defRPr sz="3400">
                <a:solidFill>
                  <a:srgbClr val="000000"/>
                </a:solidFill>
                <a:latin typeface="Helvetica Light"/>
                <a:ea typeface="Helvetica Light"/>
                <a:cs typeface="Helvetica Light"/>
                <a:sym typeface="Helvetica Light"/>
              </a:defRPr>
            </a:lvl4pPr>
            <a:lvl5pPr marL="2057400" indent="-228600" algn="ctr" defTabSz="457200">
              <a:defRPr sz="3400">
                <a:solidFill>
                  <a:srgbClr val="000000"/>
                </a:solidFill>
                <a:latin typeface="Helvetica Light"/>
                <a:ea typeface="Helvetica Light"/>
                <a:cs typeface="Helvetica Light"/>
                <a:sym typeface="Helvetica Light"/>
              </a:defRPr>
            </a:lvl5pPr>
            <a:lvl6pPr marL="2514600" indent="-228600" algn="ctr"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6pPr>
            <a:lvl7pPr marL="2971800" indent="-228600" algn="ctr"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7pPr>
            <a:lvl8pPr marL="3429000" indent="-228600" algn="ctr"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8pPr>
            <a:lvl9pPr marL="3886200" indent="-228600" algn="ctr"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9pPr>
          </a:lstStyle>
          <a:p>
            <a:pPr marL="0" indent="0" algn="l" eaLnBrk="1">
              <a:lnSpc>
                <a:spcPct val="80000"/>
              </a:lnSpc>
              <a:spcBef>
                <a:spcPts val="400"/>
              </a:spcBef>
              <a:spcAft>
                <a:spcPts val="1200"/>
              </a:spcAft>
              <a:defRPr/>
            </a:pPr>
            <a:r>
              <a:rPr lang="fr-FR" altLang="fr-FR" sz="2000" u="sng" dirty="0" smtClean="0">
                <a:latin typeface="Calibri" panose="020F0502020204030204" pitchFamily="34" charset="0"/>
                <a:sym typeface="Wingdings" panose="05000000000000000000" pitchFamily="2" charset="2"/>
              </a:rPr>
              <a:t>Itinéraire via Place des Colombes :</a:t>
            </a:r>
          </a:p>
          <a:p>
            <a:pPr marL="252000" indent="-342900" algn="l" eaLnBrk="1">
              <a:lnSpc>
                <a:spcPct val="80000"/>
              </a:lnSpc>
              <a:spcBef>
                <a:spcPts val="400"/>
              </a:spcBef>
              <a:spcAft>
                <a:spcPts val="1200"/>
              </a:spcAft>
              <a:buFont typeface="Wingdings" panose="05000000000000000000" pitchFamily="2" charset="2"/>
              <a:buChar char="Ø"/>
              <a:defRPr/>
            </a:pPr>
            <a:r>
              <a:rPr lang="fr-FR" altLang="fr-FR" sz="2000" dirty="0" smtClean="0">
                <a:latin typeface="Calibri" panose="020F0502020204030204" pitchFamily="34" charset="0"/>
                <a:sym typeface="Wingdings" panose="05000000000000000000" pitchFamily="2" charset="2"/>
              </a:rPr>
              <a:t>Suppression de </a:t>
            </a:r>
            <a:r>
              <a:rPr lang="fr-FR" altLang="fr-FR" sz="2000" dirty="0" err="1" smtClean="0">
                <a:latin typeface="Calibri" panose="020F0502020204030204" pitchFamily="34" charset="0"/>
                <a:sym typeface="Wingdings" panose="05000000000000000000" pitchFamily="2" charset="2"/>
              </a:rPr>
              <a:t>Welsch</a:t>
            </a:r>
            <a:r>
              <a:rPr lang="fr-FR" altLang="fr-FR" sz="2000" dirty="0" smtClean="0">
                <a:latin typeface="Calibri" panose="020F0502020204030204" pitchFamily="34" charset="0"/>
                <a:sym typeface="Wingdings" panose="05000000000000000000" pitchFamily="2" charset="2"/>
              </a:rPr>
              <a:t> et Coucou des Bois</a:t>
            </a:r>
          </a:p>
          <a:p>
            <a:pPr marL="252000" indent="-342900" algn="l" eaLnBrk="1">
              <a:lnSpc>
                <a:spcPct val="80000"/>
              </a:lnSpc>
              <a:spcBef>
                <a:spcPts val="400"/>
              </a:spcBef>
              <a:spcAft>
                <a:spcPts val="1200"/>
              </a:spcAft>
              <a:buFont typeface="Wingdings" panose="05000000000000000000" pitchFamily="2" charset="2"/>
              <a:buChar char="Ø"/>
              <a:defRPr/>
            </a:pPr>
            <a:r>
              <a:rPr lang="fr-FR" altLang="fr-FR" sz="2000" dirty="0" smtClean="0">
                <a:latin typeface="Calibri" panose="020F0502020204030204" pitchFamily="34" charset="0"/>
                <a:sym typeface="Wingdings" panose="05000000000000000000" pitchFamily="2" charset="2"/>
              </a:rPr>
              <a:t>Pb aménagement de voirie : largeur de voirie entre la place des Colombes et le terminus Stéphanie + giration des bus</a:t>
            </a:r>
          </a:p>
        </p:txBody>
      </p:sp>
    </p:spTree>
    <p:extLst>
      <p:ext uri="{BB962C8B-B14F-4D97-AF65-F5344CB8AC3E}">
        <p14:creationId xmlns:p14="http://schemas.microsoft.com/office/powerpoint/2010/main" val="624893520"/>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p:cNvSpPr>
          <p:nvPr/>
        </p:nvSpPr>
        <p:spPr bwMode="auto">
          <a:xfrm>
            <a:off x="0" y="9266238"/>
            <a:ext cx="13004800" cy="487362"/>
          </a:xfrm>
          <a:prstGeom prst="rect">
            <a:avLst/>
          </a:prstGeom>
          <a:solidFill>
            <a:srgbClr val="93C120"/>
          </a:solidFill>
          <a:ln>
            <a:noFill/>
          </a:ln>
          <a:effectLst>
            <a:outerShdw blurRad="25400" dist="12700" dir="5400000" algn="ctr" rotWithShape="0">
              <a:srgbClr val="000000">
                <a:alpha val="50000"/>
              </a:srgbClr>
            </a:outerShdw>
          </a:effectLst>
        </p:spPr>
        <p:txBody>
          <a:bodyPr lIns="0" tIns="0" rIns="0" bIns="0" anchor="ctr"/>
          <a:lstStyle/>
          <a:p>
            <a:pPr algn="ctr" eaLnBrk="1">
              <a:defRPr/>
            </a:pPr>
            <a:endParaRPr lang="fr-FR" altLang="fr-FR" sz="2200">
              <a:solidFill>
                <a:srgbClr val="FFFFFF"/>
              </a:solidFill>
            </a:endParaRPr>
          </a:p>
        </p:txBody>
      </p:sp>
      <p:sp>
        <p:nvSpPr>
          <p:cNvPr id="6147" name="Rectangle 3"/>
          <p:cNvSpPr>
            <a:spLocks/>
          </p:cNvSpPr>
          <p:nvPr/>
        </p:nvSpPr>
        <p:spPr bwMode="auto">
          <a:xfrm>
            <a:off x="4405313" y="227013"/>
            <a:ext cx="7653337"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spAutoFit/>
          </a:bodyPr>
          <a:lstStyle>
            <a:lvl1pPr defTabSz="457200">
              <a:defRPr sz="3400">
                <a:solidFill>
                  <a:srgbClr val="000000"/>
                </a:solidFill>
                <a:latin typeface="Helvetica Light"/>
                <a:ea typeface="Helvetica Light"/>
                <a:cs typeface="Helvetica Light"/>
                <a:sym typeface="Helvetica Light"/>
              </a:defRPr>
            </a:lvl1pPr>
            <a:lvl2pPr marL="742950" indent="-285750" defTabSz="457200">
              <a:defRPr sz="3400">
                <a:solidFill>
                  <a:srgbClr val="000000"/>
                </a:solidFill>
                <a:latin typeface="Helvetica Light"/>
                <a:ea typeface="Helvetica Light"/>
                <a:cs typeface="Helvetica Light"/>
                <a:sym typeface="Helvetica Light"/>
              </a:defRPr>
            </a:lvl2pPr>
            <a:lvl3pPr marL="1143000" indent="-228600" defTabSz="457200">
              <a:defRPr sz="3400">
                <a:solidFill>
                  <a:srgbClr val="000000"/>
                </a:solidFill>
                <a:latin typeface="Helvetica Light"/>
                <a:ea typeface="Helvetica Light"/>
                <a:cs typeface="Helvetica Light"/>
                <a:sym typeface="Helvetica Light"/>
              </a:defRPr>
            </a:lvl3pPr>
            <a:lvl4pPr marL="1600200" indent="-228600" defTabSz="457200">
              <a:defRPr sz="3400">
                <a:solidFill>
                  <a:srgbClr val="000000"/>
                </a:solidFill>
                <a:latin typeface="Helvetica Light"/>
                <a:ea typeface="Helvetica Light"/>
                <a:cs typeface="Helvetica Light"/>
                <a:sym typeface="Helvetica Light"/>
              </a:defRPr>
            </a:lvl4pPr>
            <a:lvl5pPr marL="2057400" indent="-228600" defTabSz="457200">
              <a:defRPr sz="3400">
                <a:solidFill>
                  <a:srgbClr val="000000"/>
                </a:solidFill>
                <a:latin typeface="Helvetica Light"/>
                <a:ea typeface="Helvetica Light"/>
                <a:cs typeface="Helvetica Light"/>
                <a:sym typeface="Helvetica Light"/>
              </a:defRPr>
            </a:lvl5pPr>
            <a:lvl6pPr marL="25146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6pPr>
            <a:lvl7pPr marL="29718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7pPr>
            <a:lvl8pPr marL="34290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8pPr>
            <a:lvl9pPr marL="38862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9pPr>
          </a:lstStyle>
          <a:p>
            <a:pPr algn="r" eaLnBrk="1"/>
            <a:r>
              <a:rPr lang="fr-FR" altLang="fr-FR" sz="2800" b="1">
                <a:solidFill>
                  <a:srgbClr val="FFFFFF"/>
                </a:solidFill>
                <a:latin typeface="Calibri" panose="020F0502020204030204" pitchFamily="34" charset="0"/>
                <a:sym typeface="Calibri" panose="020F0502020204030204" pitchFamily="34" charset="0"/>
              </a:rPr>
              <a:t>1. Titre 1</a:t>
            </a:r>
            <a:endParaRPr lang="fr-FR" altLang="fr-FR" sz="1800">
              <a:latin typeface="Calibri" panose="020F0502020204030204" pitchFamily="34" charset="0"/>
              <a:sym typeface="Calibri" panose="020F0502020204030204" pitchFamily="34" charset="0"/>
            </a:endParaRPr>
          </a:p>
        </p:txBody>
      </p:sp>
      <p:sp>
        <p:nvSpPr>
          <p:cNvPr id="9" name="Rectangle 8"/>
          <p:cNvSpPr/>
          <p:nvPr/>
        </p:nvSpPr>
        <p:spPr bwMode="auto">
          <a:xfrm>
            <a:off x="0" y="-19050"/>
            <a:ext cx="13004800" cy="985838"/>
          </a:xfrm>
          <a:prstGeom prst="rect">
            <a:avLst/>
          </a:prstGeom>
          <a:solidFill>
            <a:srgbClr val="94C11E"/>
          </a:solidFill>
          <a:ln w="12700" cap="flat" cmpd="sng" algn="ctr">
            <a:noFill/>
            <a:prstDash val="solid"/>
            <a:miter lim="0"/>
            <a:headEnd type="none" w="med" len="med"/>
            <a:tailEnd type="none" w="med" len="med"/>
          </a:ln>
          <a:effectLst>
            <a:outerShdw blurRad="25400" dist="12700" dir="5400000" algn="ctr" rotWithShape="0">
              <a:schemeClr val="bg1">
                <a:alpha val="50000"/>
              </a:schemeClr>
            </a:outerShdw>
          </a:effectLst>
        </p:spPr>
        <p:txBody>
          <a:bodyPr lIns="38100" tIns="38100" rIns="38100" bIns="38100" anchor="ctr">
            <a:spAutoFit/>
          </a:bodyPr>
          <a:lstStyle/>
          <a:p>
            <a:pPr algn="ctr" eaLnBrk="1">
              <a:defRPr/>
            </a:pPr>
            <a:endParaRPr lang="fr-FR"/>
          </a:p>
        </p:txBody>
      </p:sp>
      <p:pic>
        <p:nvPicPr>
          <p:cNvPr id="6149" name="Imag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9163" y="220663"/>
            <a:ext cx="28733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4"/>
          <p:cNvSpPr>
            <a:spLocks/>
          </p:cNvSpPr>
          <p:nvPr/>
        </p:nvSpPr>
        <p:spPr bwMode="auto">
          <a:xfrm>
            <a:off x="866775" y="1204913"/>
            <a:ext cx="11612563" cy="5185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marL="609600" indent="-609600" defTabSz="457200">
              <a:defRPr sz="3400">
                <a:solidFill>
                  <a:srgbClr val="000000"/>
                </a:solidFill>
                <a:latin typeface="Helvetica Light"/>
                <a:ea typeface="Helvetica Light"/>
                <a:cs typeface="Helvetica Light"/>
                <a:sym typeface="Helvetica Light"/>
              </a:defRPr>
            </a:lvl1pPr>
            <a:lvl2pPr marL="742950" indent="-285750" defTabSz="457200">
              <a:defRPr sz="3400">
                <a:solidFill>
                  <a:srgbClr val="000000"/>
                </a:solidFill>
                <a:latin typeface="Helvetica Light"/>
                <a:ea typeface="Helvetica Light"/>
                <a:cs typeface="Helvetica Light"/>
                <a:sym typeface="Helvetica Light"/>
              </a:defRPr>
            </a:lvl2pPr>
            <a:lvl3pPr marL="1143000" indent="-228600" defTabSz="457200">
              <a:defRPr sz="3400">
                <a:solidFill>
                  <a:srgbClr val="000000"/>
                </a:solidFill>
                <a:latin typeface="Helvetica Light"/>
                <a:ea typeface="Helvetica Light"/>
                <a:cs typeface="Helvetica Light"/>
                <a:sym typeface="Helvetica Light"/>
              </a:defRPr>
            </a:lvl3pPr>
            <a:lvl4pPr marL="1600200" indent="-228600" defTabSz="457200">
              <a:defRPr sz="3400">
                <a:solidFill>
                  <a:srgbClr val="000000"/>
                </a:solidFill>
                <a:latin typeface="Helvetica Light"/>
                <a:ea typeface="Helvetica Light"/>
                <a:cs typeface="Helvetica Light"/>
                <a:sym typeface="Helvetica Light"/>
              </a:defRPr>
            </a:lvl4pPr>
            <a:lvl5pPr marL="2057400" indent="-228600" defTabSz="457200">
              <a:defRPr sz="3400">
                <a:solidFill>
                  <a:srgbClr val="000000"/>
                </a:solidFill>
                <a:latin typeface="Helvetica Light"/>
                <a:ea typeface="Helvetica Light"/>
                <a:cs typeface="Helvetica Light"/>
                <a:sym typeface="Helvetica Light"/>
              </a:defRPr>
            </a:lvl5pPr>
            <a:lvl6pPr marL="25146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6pPr>
            <a:lvl7pPr marL="29718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7pPr>
            <a:lvl8pPr marL="34290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8pPr>
            <a:lvl9pPr marL="38862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9pPr>
          </a:lstStyle>
          <a:p>
            <a:pPr eaLnBrk="1">
              <a:lnSpc>
                <a:spcPct val="80000"/>
              </a:lnSpc>
              <a:spcBef>
                <a:spcPts val="400"/>
              </a:spcBef>
            </a:pPr>
            <a:r>
              <a:rPr lang="fr-FR" altLang="fr-FR" sz="3200" b="1" dirty="0" smtClean="0">
                <a:solidFill>
                  <a:srgbClr val="97BD25"/>
                </a:solidFill>
                <a:latin typeface="Calibri" panose="020F0502020204030204" pitchFamily="34" charset="0"/>
                <a:sym typeface="Calibri" panose="020F0502020204030204" pitchFamily="34" charset="0"/>
              </a:rPr>
              <a:t>Suite du projet</a:t>
            </a:r>
            <a:endParaRPr lang="fr-FR" altLang="fr-FR" sz="3200" b="1" dirty="0">
              <a:solidFill>
                <a:srgbClr val="97BD25"/>
              </a:solidFill>
              <a:latin typeface="Calibri" panose="020F0502020204030204" pitchFamily="34" charset="0"/>
              <a:sym typeface="Calibri" panose="020F0502020204030204" pitchFamily="34" charset="0"/>
            </a:endParaRPr>
          </a:p>
          <a:p>
            <a:pPr eaLnBrk="1">
              <a:lnSpc>
                <a:spcPct val="80000"/>
              </a:lnSpc>
              <a:spcBef>
                <a:spcPts val="400"/>
              </a:spcBef>
            </a:pPr>
            <a:endParaRPr lang="fr-FR" altLang="fr-FR" sz="2000" dirty="0">
              <a:latin typeface="Calibri" panose="020F0502020204030204" pitchFamily="34" charset="0"/>
              <a:sym typeface="Calibri" panose="020F0502020204030204" pitchFamily="34" charset="0"/>
            </a:endParaRPr>
          </a:p>
          <a:p>
            <a:pPr marL="457200" indent="-457200" eaLnBrk="1">
              <a:lnSpc>
                <a:spcPct val="80000"/>
              </a:lnSpc>
              <a:spcBef>
                <a:spcPts val="400"/>
              </a:spcBef>
              <a:spcAft>
                <a:spcPts val="2400"/>
              </a:spcAft>
              <a:buFont typeface="Arial" panose="020B0604020202020204" pitchFamily="34" charset="0"/>
              <a:buChar char="•"/>
            </a:pPr>
            <a:endParaRPr lang="fr-FR" altLang="fr-FR" sz="2400" dirty="0" smtClean="0">
              <a:latin typeface="Calibri" panose="020F0502020204030204" pitchFamily="34" charset="0"/>
              <a:sym typeface="Calibri" panose="020F0502020204030204" pitchFamily="34" charset="0"/>
            </a:endParaRPr>
          </a:p>
          <a:p>
            <a:pPr marL="457200" indent="-457200" eaLnBrk="1">
              <a:lnSpc>
                <a:spcPct val="80000"/>
              </a:lnSpc>
              <a:spcBef>
                <a:spcPts val="400"/>
              </a:spcBef>
              <a:spcAft>
                <a:spcPts val="2400"/>
              </a:spcAft>
              <a:buFont typeface="Arial" panose="020B0604020202020204" pitchFamily="34" charset="0"/>
              <a:buChar char="•"/>
            </a:pPr>
            <a:r>
              <a:rPr lang="fr-FR" altLang="fr-FR" sz="2800" dirty="0" smtClean="0">
                <a:latin typeface="Calibri" panose="020F0502020204030204" pitchFamily="34" charset="0"/>
                <a:sym typeface="Calibri" panose="020F0502020204030204" pitchFamily="34" charset="0"/>
              </a:rPr>
              <a:t>Un effort conséquent pour la collectivité : environ 1,5M€ supplémentaire par an pour améliorer le fonctionnement du réseau (+220 000 km / an)</a:t>
            </a:r>
          </a:p>
          <a:p>
            <a:pPr marL="457200" indent="-457200" eaLnBrk="1">
              <a:lnSpc>
                <a:spcPct val="80000"/>
              </a:lnSpc>
              <a:spcBef>
                <a:spcPts val="400"/>
              </a:spcBef>
              <a:spcAft>
                <a:spcPts val="2400"/>
              </a:spcAft>
              <a:buFont typeface="Arial" panose="020B0604020202020204" pitchFamily="34" charset="0"/>
              <a:buChar char="•"/>
            </a:pPr>
            <a:r>
              <a:rPr lang="fr-FR" altLang="fr-FR" sz="2800" dirty="0" smtClean="0">
                <a:latin typeface="Calibri" panose="020F0502020204030204" pitchFamily="34" charset="0"/>
                <a:sym typeface="Calibri" panose="020F0502020204030204" pitchFamily="34" charset="0"/>
              </a:rPr>
              <a:t>Poursuivre la concertation dans les quartiers : prendre en compte les retour des habitants, des associations…</a:t>
            </a:r>
          </a:p>
          <a:p>
            <a:pPr marL="457200" indent="-457200" eaLnBrk="1">
              <a:lnSpc>
                <a:spcPct val="80000"/>
              </a:lnSpc>
              <a:spcBef>
                <a:spcPts val="400"/>
              </a:spcBef>
              <a:spcAft>
                <a:spcPts val="2400"/>
              </a:spcAft>
              <a:buFont typeface="Arial" panose="020B0604020202020204" pitchFamily="34" charset="0"/>
              <a:buChar char="•"/>
            </a:pPr>
            <a:r>
              <a:rPr lang="fr-FR" altLang="fr-FR" sz="2800" dirty="0" smtClean="0">
                <a:latin typeface="Calibri" panose="020F0502020204030204" pitchFamily="34" charset="0"/>
                <a:sym typeface="Calibri" panose="020F0502020204030204" pitchFamily="34" charset="0"/>
              </a:rPr>
              <a:t>D’ici fin 2022 : acter les différentes variantes suite à la concertation</a:t>
            </a:r>
          </a:p>
          <a:p>
            <a:pPr marL="0" indent="0" eaLnBrk="1">
              <a:lnSpc>
                <a:spcPct val="80000"/>
              </a:lnSpc>
              <a:spcBef>
                <a:spcPts val="400"/>
              </a:spcBef>
              <a:spcAft>
                <a:spcPts val="1200"/>
              </a:spcAft>
            </a:pPr>
            <a:endParaRPr lang="fr-FR" altLang="fr-FR" sz="2800" b="1" dirty="0" smtClean="0">
              <a:latin typeface="Calibri" panose="020F0502020204030204" pitchFamily="34" charset="0"/>
              <a:sym typeface="Calibri" panose="020F0502020204030204" pitchFamily="34" charset="0"/>
            </a:endParaRPr>
          </a:p>
          <a:p>
            <a:pPr marL="1771650" lvl="4" indent="0" eaLnBrk="1">
              <a:lnSpc>
                <a:spcPct val="80000"/>
              </a:lnSpc>
              <a:spcBef>
                <a:spcPts val="400"/>
              </a:spcBef>
              <a:spcAft>
                <a:spcPts val="1200"/>
              </a:spcAft>
            </a:pPr>
            <a:r>
              <a:rPr lang="fr-FR" altLang="fr-FR" sz="2800" b="1" dirty="0">
                <a:latin typeface="Calibri" panose="020F0502020204030204" pitchFamily="34" charset="0"/>
                <a:sym typeface="Calibri" panose="020F0502020204030204" pitchFamily="34" charset="0"/>
              </a:rPr>
              <a:t>Objectif </a:t>
            </a:r>
            <a:r>
              <a:rPr lang="fr-FR" altLang="fr-FR" sz="2800" b="1" dirty="0">
                <a:latin typeface="Calibri" panose="020F0502020204030204" pitchFamily="34" charset="0"/>
                <a:sym typeface="Wingdings" panose="05000000000000000000" pitchFamily="2" charset="2"/>
              </a:rPr>
              <a:t> mise en service septembre </a:t>
            </a:r>
            <a:r>
              <a:rPr lang="fr-FR" altLang="fr-FR" sz="2800" b="1" dirty="0" smtClean="0">
                <a:latin typeface="Calibri" panose="020F0502020204030204" pitchFamily="34" charset="0"/>
                <a:sym typeface="Wingdings" panose="05000000000000000000" pitchFamily="2" charset="2"/>
              </a:rPr>
              <a:t>2023</a:t>
            </a:r>
            <a:endParaRPr lang="fr-FR" altLang="fr-FR" sz="2800" b="1" dirty="0">
              <a:latin typeface="Calibri" panose="020F0502020204030204" pitchFamily="34" charset="0"/>
              <a:sym typeface="Calibri" panose="020F0502020204030204" pitchFamily="34" charset="0"/>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p:cNvSpPr>
          <p:nvPr/>
        </p:nvSpPr>
        <p:spPr bwMode="auto">
          <a:xfrm>
            <a:off x="0" y="9266238"/>
            <a:ext cx="13004800" cy="487362"/>
          </a:xfrm>
          <a:prstGeom prst="rect">
            <a:avLst/>
          </a:prstGeom>
          <a:solidFill>
            <a:srgbClr val="93C120"/>
          </a:solidFill>
          <a:ln>
            <a:noFill/>
          </a:ln>
          <a:effectLst>
            <a:outerShdw blurRad="25400" dist="12700" dir="5400000" algn="ctr" rotWithShape="0">
              <a:srgbClr val="000000">
                <a:alpha val="50000"/>
              </a:srgbClr>
            </a:outerShdw>
          </a:effectLst>
        </p:spPr>
        <p:txBody>
          <a:bodyPr lIns="0" tIns="0" rIns="0" bIns="0" anchor="ctr"/>
          <a:lstStyle/>
          <a:p>
            <a:pPr algn="ctr" eaLnBrk="1">
              <a:defRPr/>
            </a:pPr>
            <a:endParaRPr lang="fr-FR" altLang="fr-FR" sz="2200">
              <a:solidFill>
                <a:srgbClr val="FFFFFF"/>
              </a:solidFill>
            </a:endParaRPr>
          </a:p>
        </p:txBody>
      </p:sp>
      <p:sp>
        <p:nvSpPr>
          <p:cNvPr id="6147" name="Rectangle 3"/>
          <p:cNvSpPr>
            <a:spLocks/>
          </p:cNvSpPr>
          <p:nvPr/>
        </p:nvSpPr>
        <p:spPr bwMode="auto">
          <a:xfrm>
            <a:off x="4405313" y="227013"/>
            <a:ext cx="7653337"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spAutoFit/>
          </a:bodyPr>
          <a:lstStyle>
            <a:lvl1pPr defTabSz="457200">
              <a:defRPr sz="3400">
                <a:solidFill>
                  <a:srgbClr val="000000"/>
                </a:solidFill>
                <a:latin typeface="Helvetica Light"/>
                <a:ea typeface="Helvetica Light"/>
                <a:cs typeface="Helvetica Light"/>
                <a:sym typeface="Helvetica Light"/>
              </a:defRPr>
            </a:lvl1pPr>
            <a:lvl2pPr marL="742950" indent="-285750" defTabSz="457200">
              <a:defRPr sz="3400">
                <a:solidFill>
                  <a:srgbClr val="000000"/>
                </a:solidFill>
                <a:latin typeface="Helvetica Light"/>
                <a:ea typeface="Helvetica Light"/>
                <a:cs typeface="Helvetica Light"/>
                <a:sym typeface="Helvetica Light"/>
              </a:defRPr>
            </a:lvl2pPr>
            <a:lvl3pPr marL="1143000" indent="-228600" defTabSz="457200">
              <a:defRPr sz="3400">
                <a:solidFill>
                  <a:srgbClr val="000000"/>
                </a:solidFill>
                <a:latin typeface="Helvetica Light"/>
                <a:ea typeface="Helvetica Light"/>
                <a:cs typeface="Helvetica Light"/>
                <a:sym typeface="Helvetica Light"/>
              </a:defRPr>
            </a:lvl3pPr>
            <a:lvl4pPr marL="1600200" indent="-228600" defTabSz="457200">
              <a:defRPr sz="3400">
                <a:solidFill>
                  <a:srgbClr val="000000"/>
                </a:solidFill>
                <a:latin typeface="Helvetica Light"/>
                <a:ea typeface="Helvetica Light"/>
                <a:cs typeface="Helvetica Light"/>
                <a:sym typeface="Helvetica Light"/>
              </a:defRPr>
            </a:lvl4pPr>
            <a:lvl5pPr marL="2057400" indent="-228600" defTabSz="457200">
              <a:defRPr sz="3400">
                <a:solidFill>
                  <a:srgbClr val="000000"/>
                </a:solidFill>
                <a:latin typeface="Helvetica Light"/>
                <a:ea typeface="Helvetica Light"/>
                <a:cs typeface="Helvetica Light"/>
                <a:sym typeface="Helvetica Light"/>
              </a:defRPr>
            </a:lvl5pPr>
            <a:lvl6pPr marL="25146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6pPr>
            <a:lvl7pPr marL="29718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7pPr>
            <a:lvl8pPr marL="34290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8pPr>
            <a:lvl9pPr marL="38862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9pPr>
          </a:lstStyle>
          <a:p>
            <a:pPr algn="r" eaLnBrk="1"/>
            <a:r>
              <a:rPr lang="fr-FR" altLang="fr-FR" sz="2800" b="1">
                <a:solidFill>
                  <a:srgbClr val="FFFFFF"/>
                </a:solidFill>
                <a:latin typeface="Calibri" panose="020F0502020204030204" pitchFamily="34" charset="0"/>
                <a:sym typeface="Calibri" panose="020F0502020204030204" pitchFamily="34" charset="0"/>
              </a:rPr>
              <a:t>1. Titre 1</a:t>
            </a:r>
            <a:endParaRPr lang="fr-FR" altLang="fr-FR" sz="1800">
              <a:latin typeface="Calibri" panose="020F0502020204030204" pitchFamily="34" charset="0"/>
              <a:sym typeface="Calibri" panose="020F0502020204030204" pitchFamily="34" charset="0"/>
            </a:endParaRPr>
          </a:p>
        </p:txBody>
      </p:sp>
      <p:sp>
        <p:nvSpPr>
          <p:cNvPr id="9" name="Rectangle 8"/>
          <p:cNvSpPr/>
          <p:nvPr/>
        </p:nvSpPr>
        <p:spPr bwMode="auto">
          <a:xfrm>
            <a:off x="0" y="-19050"/>
            <a:ext cx="13004800" cy="985838"/>
          </a:xfrm>
          <a:prstGeom prst="rect">
            <a:avLst/>
          </a:prstGeom>
          <a:solidFill>
            <a:srgbClr val="94C11E"/>
          </a:solidFill>
          <a:ln w="12700" cap="flat" cmpd="sng" algn="ctr">
            <a:noFill/>
            <a:prstDash val="solid"/>
            <a:miter lim="0"/>
            <a:headEnd type="none" w="med" len="med"/>
            <a:tailEnd type="none" w="med" len="med"/>
          </a:ln>
          <a:effectLst>
            <a:outerShdw blurRad="25400" dist="12700" dir="5400000" algn="ctr" rotWithShape="0">
              <a:schemeClr val="bg1">
                <a:alpha val="50000"/>
              </a:schemeClr>
            </a:outerShdw>
          </a:effectLst>
        </p:spPr>
        <p:txBody>
          <a:bodyPr lIns="38100" tIns="38100" rIns="38100" bIns="38100" anchor="ctr">
            <a:spAutoFit/>
          </a:bodyPr>
          <a:lstStyle/>
          <a:p>
            <a:pPr algn="ctr" eaLnBrk="1">
              <a:defRPr/>
            </a:pPr>
            <a:endParaRPr lang="fr-FR"/>
          </a:p>
        </p:txBody>
      </p:sp>
      <p:pic>
        <p:nvPicPr>
          <p:cNvPr id="6149" name="Imag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9163" y="220663"/>
            <a:ext cx="28733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4"/>
          <p:cNvSpPr>
            <a:spLocks/>
          </p:cNvSpPr>
          <p:nvPr/>
        </p:nvSpPr>
        <p:spPr bwMode="auto">
          <a:xfrm>
            <a:off x="696118" y="1206501"/>
            <a:ext cx="11612563" cy="734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marL="609600" indent="-609600" defTabSz="457200">
              <a:defRPr sz="3400">
                <a:solidFill>
                  <a:srgbClr val="000000"/>
                </a:solidFill>
                <a:latin typeface="Helvetica Light"/>
                <a:ea typeface="Helvetica Light"/>
                <a:cs typeface="Helvetica Light"/>
                <a:sym typeface="Helvetica Light"/>
              </a:defRPr>
            </a:lvl1pPr>
            <a:lvl2pPr marL="742950" indent="-285750" defTabSz="457200">
              <a:defRPr sz="3400">
                <a:solidFill>
                  <a:srgbClr val="000000"/>
                </a:solidFill>
                <a:latin typeface="Helvetica Light"/>
                <a:ea typeface="Helvetica Light"/>
                <a:cs typeface="Helvetica Light"/>
                <a:sym typeface="Helvetica Light"/>
              </a:defRPr>
            </a:lvl2pPr>
            <a:lvl3pPr marL="1143000" indent="-228600" defTabSz="457200">
              <a:defRPr sz="3400">
                <a:solidFill>
                  <a:srgbClr val="000000"/>
                </a:solidFill>
                <a:latin typeface="Helvetica Light"/>
                <a:ea typeface="Helvetica Light"/>
                <a:cs typeface="Helvetica Light"/>
                <a:sym typeface="Helvetica Light"/>
              </a:defRPr>
            </a:lvl3pPr>
            <a:lvl4pPr marL="1600200" indent="-228600" defTabSz="457200">
              <a:defRPr sz="3400">
                <a:solidFill>
                  <a:srgbClr val="000000"/>
                </a:solidFill>
                <a:latin typeface="Helvetica Light"/>
                <a:ea typeface="Helvetica Light"/>
                <a:cs typeface="Helvetica Light"/>
                <a:sym typeface="Helvetica Light"/>
              </a:defRPr>
            </a:lvl4pPr>
            <a:lvl5pPr marL="2057400" indent="-228600" defTabSz="457200">
              <a:defRPr sz="3400">
                <a:solidFill>
                  <a:srgbClr val="000000"/>
                </a:solidFill>
                <a:latin typeface="Helvetica Light"/>
                <a:ea typeface="Helvetica Light"/>
                <a:cs typeface="Helvetica Light"/>
                <a:sym typeface="Helvetica Light"/>
              </a:defRPr>
            </a:lvl5pPr>
            <a:lvl6pPr marL="25146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6pPr>
            <a:lvl7pPr marL="29718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7pPr>
            <a:lvl8pPr marL="34290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8pPr>
            <a:lvl9pPr marL="38862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9pPr>
          </a:lstStyle>
          <a:p>
            <a:pPr algn="ctr" eaLnBrk="1">
              <a:lnSpc>
                <a:spcPct val="80000"/>
              </a:lnSpc>
              <a:spcBef>
                <a:spcPts val="400"/>
              </a:spcBef>
            </a:pPr>
            <a:r>
              <a:rPr lang="fr-FR" altLang="fr-FR" sz="3200" b="1" dirty="0" smtClean="0">
                <a:solidFill>
                  <a:srgbClr val="97BD25"/>
                </a:solidFill>
                <a:latin typeface="Calibri" panose="020F0502020204030204" pitchFamily="34" charset="0"/>
                <a:sym typeface="Calibri" panose="020F0502020204030204" pitchFamily="34" charset="0"/>
              </a:rPr>
              <a:t>Questions / Réponses</a:t>
            </a:r>
          </a:p>
          <a:p>
            <a:pPr algn="ctr" eaLnBrk="1">
              <a:lnSpc>
                <a:spcPct val="80000"/>
              </a:lnSpc>
              <a:spcBef>
                <a:spcPts val="400"/>
              </a:spcBef>
            </a:pPr>
            <a:r>
              <a:rPr lang="fr-FR" altLang="fr-FR" sz="1600" b="1" dirty="0" smtClean="0">
                <a:solidFill>
                  <a:schemeClr val="tx1"/>
                </a:solidFill>
                <a:latin typeface="Calibri" panose="020F0502020204030204" pitchFamily="34" charset="0"/>
                <a:sym typeface="Calibri" panose="020F0502020204030204" pitchFamily="34" charset="0"/>
              </a:rPr>
              <a:t>Les questions et remarques des participants sont en italique, les retours du service en romain (police droite)</a:t>
            </a:r>
            <a:endParaRPr lang="fr-FR" altLang="fr-FR" sz="1600" b="1" dirty="0">
              <a:solidFill>
                <a:schemeClr val="tx1"/>
              </a:solidFill>
              <a:latin typeface="Calibri" panose="020F0502020204030204" pitchFamily="34" charset="0"/>
              <a:sym typeface="Calibri" panose="020F0502020204030204" pitchFamily="34" charset="0"/>
            </a:endParaRPr>
          </a:p>
        </p:txBody>
      </p:sp>
      <p:sp>
        <p:nvSpPr>
          <p:cNvPr id="2" name="ZoneTexte 1"/>
          <p:cNvSpPr txBox="1"/>
          <p:nvPr/>
        </p:nvSpPr>
        <p:spPr>
          <a:xfrm>
            <a:off x="696118" y="2154035"/>
            <a:ext cx="5086202" cy="2893100"/>
          </a:xfrm>
          <a:prstGeom prst="rect">
            <a:avLst/>
          </a:prstGeom>
          <a:noFill/>
          <a:ln>
            <a:solidFill>
              <a:srgbClr val="00B0F0"/>
            </a:solidFill>
          </a:ln>
        </p:spPr>
        <p:txBody>
          <a:bodyPr wrap="square" rtlCol="0">
            <a:spAutoFit/>
          </a:bodyPr>
          <a:lstStyle/>
          <a:p>
            <a:pPr algn="ctr"/>
            <a:r>
              <a:rPr lang="fr-FR" sz="1400" b="1" i="1" dirty="0" err="1" smtClean="0">
                <a:solidFill>
                  <a:srgbClr val="00B0F0"/>
                </a:solidFill>
              </a:rPr>
              <a:t>Taxibus</a:t>
            </a:r>
            <a:r>
              <a:rPr lang="fr-FR" sz="1400" b="1" i="1" dirty="0" smtClean="0">
                <a:solidFill>
                  <a:srgbClr val="00B0F0"/>
                </a:solidFill>
              </a:rPr>
              <a:t> </a:t>
            </a:r>
          </a:p>
          <a:p>
            <a:pPr algn="ctr"/>
            <a:endParaRPr lang="fr-FR" sz="1400" b="1" i="1" dirty="0" smtClean="0">
              <a:solidFill>
                <a:srgbClr val="00B0F0"/>
              </a:solidFill>
            </a:endParaRPr>
          </a:p>
          <a:p>
            <a:pPr marL="457200" indent="-457200">
              <a:buFontTx/>
              <a:buChar char="-"/>
            </a:pPr>
            <a:r>
              <a:rPr lang="fr-FR" sz="1400" i="1" dirty="0" smtClean="0">
                <a:solidFill>
                  <a:srgbClr val="00B0F0"/>
                </a:solidFill>
              </a:rPr>
              <a:t>Service peu utilisé voire méconnu</a:t>
            </a:r>
          </a:p>
          <a:p>
            <a:pPr marL="457200" indent="-457200">
              <a:buFontTx/>
              <a:buChar char="-"/>
            </a:pPr>
            <a:r>
              <a:rPr lang="fr-FR" sz="1400" i="1" dirty="0" smtClean="0">
                <a:solidFill>
                  <a:srgbClr val="00B0F0"/>
                </a:solidFill>
              </a:rPr>
              <a:t>Le chauffeur ne descend pas, le véhicule est opaque et ne donne pas une sensation de sécurité </a:t>
            </a:r>
          </a:p>
          <a:p>
            <a:pPr marL="457200" indent="-457200">
              <a:buFontTx/>
              <a:buChar char="-"/>
            </a:pPr>
            <a:r>
              <a:rPr lang="fr-FR" sz="1400" i="1" dirty="0" smtClean="0">
                <a:solidFill>
                  <a:srgbClr val="00B0F0"/>
                </a:solidFill>
              </a:rPr>
              <a:t>Demande d’une hausse de fréquence et d’allongement des horaires</a:t>
            </a:r>
          </a:p>
          <a:p>
            <a:pPr marL="457200" indent="-457200">
              <a:buFontTx/>
              <a:buChar char="-"/>
            </a:pPr>
            <a:r>
              <a:rPr lang="fr-FR" sz="1400" i="1" dirty="0" smtClean="0">
                <a:solidFill>
                  <a:srgbClr val="00B0F0"/>
                </a:solidFill>
              </a:rPr>
              <a:t>Demande de passage dans les deux sens : depuis le terminus et vers le terminus</a:t>
            </a:r>
          </a:p>
          <a:p>
            <a:pPr marL="457200" indent="-457200">
              <a:buFontTx/>
              <a:buChar char="-"/>
            </a:pPr>
            <a:endParaRPr lang="fr-FR" sz="1400" dirty="0" smtClean="0">
              <a:solidFill>
                <a:srgbClr val="00B0F0"/>
              </a:solidFill>
            </a:endParaRPr>
          </a:p>
          <a:p>
            <a:pPr marL="457200" indent="-457200">
              <a:buFontTx/>
              <a:buChar char="-"/>
            </a:pPr>
            <a:r>
              <a:rPr lang="fr-FR" sz="1400" dirty="0" smtClean="0">
                <a:solidFill>
                  <a:srgbClr val="00B0F0"/>
                </a:solidFill>
              </a:rPr>
              <a:t>Les services de l’EMS et la CTS vont étudier la possibilité de faire évoluer le service </a:t>
            </a:r>
            <a:r>
              <a:rPr lang="fr-FR" sz="1400" dirty="0" err="1" smtClean="0">
                <a:solidFill>
                  <a:srgbClr val="00B0F0"/>
                </a:solidFill>
              </a:rPr>
              <a:t>Taxibus</a:t>
            </a:r>
            <a:r>
              <a:rPr lang="fr-FR" sz="1400" dirty="0" smtClean="0">
                <a:solidFill>
                  <a:srgbClr val="00B0F0"/>
                </a:solidFill>
              </a:rPr>
              <a:t> pour mieux desservir en soirée le secteur </a:t>
            </a:r>
            <a:r>
              <a:rPr lang="fr-FR" sz="1400" dirty="0" err="1" smtClean="0">
                <a:solidFill>
                  <a:srgbClr val="00B0F0"/>
                </a:solidFill>
              </a:rPr>
              <a:t>Ganzau</a:t>
            </a:r>
            <a:endParaRPr lang="fr-FR" sz="1400" dirty="0">
              <a:solidFill>
                <a:srgbClr val="00B0F0"/>
              </a:solidFill>
            </a:endParaRPr>
          </a:p>
        </p:txBody>
      </p:sp>
      <p:sp>
        <p:nvSpPr>
          <p:cNvPr id="3" name="ZoneTexte 2"/>
          <p:cNvSpPr txBox="1"/>
          <p:nvPr/>
        </p:nvSpPr>
        <p:spPr>
          <a:xfrm>
            <a:off x="6416313" y="2154035"/>
            <a:ext cx="5340226" cy="3970318"/>
          </a:xfrm>
          <a:prstGeom prst="rect">
            <a:avLst/>
          </a:prstGeom>
          <a:noFill/>
          <a:ln>
            <a:solidFill>
              <a:srgbClr val="FFC000"/>
            </a:solidFill>
          </a:ln>
        </p:spPr>
        <p:txBody>
          <a:bodyPr wrap="square" rtlCol="0">
            <a:spAutoFit/>
          </a:bodyPr>
          <a:lstStyle/>
          <a:p>
            <a:pPr algn="ctr"/>
            <a:r>
              <a:rPr lang="fr-FR" sz="1400" b="1" i="1" dirty="0" smtClean="0">
                <a:solidFill>
                  <a:srgbClr val="FFC000"/>
                </a:solidFill>
              </a:rPr>
              <a:t>Nuisances liées aux passages des bus sur la route d’</a:t>
            </a:r>
            <a:r>
              <a:rPr lang="fr-FR" sz="1400" b="1" i="1" dirty="0" err="1" smtClean="0">
                <a:solidFill>
                  <a:srgbClr val="FFC000"/>
                </a:solidFill>
              </a:rPr>
              <a:t>Altenheim</a:t>
            </a:r>
            <a:r>
              <a:rPr lang="fr-FR" sz="1400" i="1" dirty="0" smtClean="0">
                <a:solidFill>
                  <a:srgbClr val="FFC000"/>
                </a:solidFill>
              </a:rPr>
              <a:t> : bruits des freins, pollution liée aux gaz d’échappements, vitesse</a:t>
            </a:r>
          </a:p>
          <a:p>
            <a:endParaRPr lang="fr-FR" sz="1400" dirty="0" smtClean="0"/>
          </a:p>
          <a:p>
            <a:pPr marL="285750" indent="-285750">
              <a:buFontTx/>
              <a:buChar char="-"/>
            </a:pPr>
            <a:r>
              <a:rPr lang="fr-FR" sz="1400" dirty="0" smtClean="0">
                <a:solidFill>
                  <a:srgbClr val="FFC000"/>
                </a:solidFill>
              </a:rPr>
              <a:t>Les bruits des freins sont liés à l’entretien des bus ; ils peuvent être signalés à la CTS en précisant le numéro du bus (plaque)</a:t>
            </a:r>
          </a:p>
          <a:p>
            <a:pPr marL="285750" indent="-285750">
              <a:buFontTx/>
              <a:buChar char="-"/>
            </a:pPr>
            <a:r>
              <a:rPr lang="fr-FR" sz="1400" dirty="0" smtClean="0">
                <a:solidFill>
                  <a:srgbClr val="FFC000"/>
                </a:solidFill>
              </a:rPr>
              <a:t>La vitesse commerciale des bus a un impact sur le coût de production de la CTS : les éventuelles actions pour réduire la vitesse devront tenir compte du fonctionnement du réseau bus afin que le niveau de service puisse être maintenu pour les usagers</a:t>
            </a:r>
          </a:p>
          <a:p>
            <a:pPr marL="285750" indent="-285750">
              <a:buFontTx/>
              <a:buChar char="-"/>
            </a:pPr>
            <a:r>
              <a:rPr lang="fr-FR" sz="1400" dirty="0" smtClean="0">
                <a:solidFill>
                  <a:srgbClr val="FFC000"/>
                </a:solidFill>
              </a:rPr>
              <a:t>Les bus diesel sont progressivement retirés du parc bus CTS ce qui réduit les émissions de particules fines. </a:t>
            </a:r>
          </a:p>
          <a:p>
            <a:pPr marL="742950" lvl="1" indent="-285750">
              <a:buFontTx/>
              <a:buChar char="-"/>
            </a:pPr>
            <a:r>
              <a:rPr lang="fr-FR" sz="1400" dirty="0" smtClean="0">
                <a:solidFill>
                  <a:srgbClr val="FFC000"/>
                </a:solidFill>
              </a:rPr>
              <a:t>Les bus standards (lignes 40, L7) seront peu à peu remplacés par des bus électriques</a:t>
            </a:r>
          </a:p>
          <a:p>
            <a:pPr marL="742950" lvl="1" indent="-285750">
              <a:buFontTx/>
              <a:buChar char="-"/>
            </a:pPr>
            <a:r>
              <a:rPr lang="fr-FR" sz="1400" dirty="0" smtClean="0">
                <a:solidFill>
                  <a:srgbClr val="FFC000"/>
                </a:solidFill>
              </a:rPr>
              <a:t>Les bus articulés (ligne L4) sont remplacés par des bus au gaz naturel</a:t>
            </a:r>
          </a:p>
        </p:txBody>
      </p:sp>
      <p:sp>
        <p:nvSpPr>
          <p:cNvPr id="10" name="ZoneTexte 9"/>
          <p:cNvSpPr txBox="1"/>
          <p:nvPr/>
        </p:nvSpPr>
        <p:spPr>
          <a:xfrm>
            <a:off x="6416313" y="6604992"/>
            <a:ext cx="5340226" cy="1815882"/>
          </a:xfrm>
          <a:prstGeom prst="rect">
            <a:avLst/>
          </a:prstGeom>
          <a:noFill/>
          <a:ln>
            <a:solidFill>
              <a:srgbClr val="FFC000"/>
            </a:solidFill>
          </a:ln>
        </p:spPr>
        <p:txBody>
          <a:bodyPr wrap="square" rtlCol="0">
            <a:spAutoFit/>
          </a:bodyPr>
          <a:lstStyle/>
          <a:p>
            <a:pPr algn="ctr"/>
            <a:r>
              <a:rPr lang="fr-FR" sz="1400" b="1" i="1" dirty="0" smtClean="0">
                <a:solidFill>
                  <a:srgbClr val="FFC000"/>
                </a:solidFill>
              </a:rPr>
              <a:t>Un garage à vélos sécurisé (abri vélos) pourrait-il être installé au niveau du terminus Reuss ?</a:t>
            </a:r>
          </a:p>
          <a:p>
            <a:pPr algn="ctr"/>
            <a:endParaRPr lang="fr-FR" sz="1400" b="1" i="1" dirty="0">
              <a:solidFill>
                <a:srgbClr val="FFC000"/>
              </a:solidFill>
            </a:endParaRPr>
          </a:p>
          <a:p>
            <a:pPr algn="ctr"/>
            <a:r>
              <a:rPr lang="fr-FR" sz="1400" dirty="0" smtClean="0">
                <a:solidFill>
                  <a:srgbClr val="FFC000"/>
                </a:solidFill>
              </a:rPr>
              <a:t>- Les vélos parc existants sont peu utilisé et posent des problèmes de sécurité (n’importe quelle personne y ayant accès pourrait voler un vélo). Ce sujet est en train d’être exploré à l’échelle de l’EMS pour trouver des solutions plus en accord avec les usages.</a:t>
            </a:r>
          </a:p>
        </p:txBody>
      </p:sp>
      <p:sp>
        <p:nvSpPr>
          <p:cNvPr id="11" name="ZoneTexte 10"/>
          <p:cNvSpPr txBox="1"/>
          <p:nvPr/>
        </p:nvSpPr>
        <p:spPr>
          <a:xfrm>
            <a:off x="661896" y="5298390"/>
            <a:ext cx="5120424" cy="3754874"/>
          </a:xfrm>
          <a:prstGeom prst="rect">
            <a:avLst/>
          </a:prstGeom>
          <a:noFill/>
          <a:ln>
            <a:solidFill>
              <a:srgbClr val="00B0F0"/>
            </a:solidFill>
          </a:ln>
        </p:spPr>
        <p:txBody>
          <a:bodyPr wrap="square" rtlCol="0">
            <a:spAutoFit/>
          </a:bodyPr>
          <a:lstStyle/>
          <a:p>
            <a:pPr algn="ctr"/>
            <a:r>
              <a:rPr lang="fr-FR" sz="1400" b="1" i="1" dirty="0" smtClean="0">
                <a:solidFill>
                  <a:srgbClr val="00B0F0"/>
                </a:solidFill>
              </a:rPr>
              <a:t>Correspondances et lien vers la ZA d’Illkirch</a:t>
            </a:r>
          </a:p>
          <a:p>
            <a:pPr algn="ctr"/>
            <a:endParaRPr lang="fr-FR" sz="1400" b="1" i="1" dirty="0" smtClean="0">
              <a:solidFill>
                <a:srgbClr val="00B0F0"/>
              </a:solidFill>
            </a:endParaRPr>
          </a:p>
          <a:p>
            <a:pPr marL="457200" indent="-457200">
              <a:buFontTx/>
              <a:buChar char="-"/>
            </a:pPr>
            <a:r>
              <a:rPr lang="fr-FR" sz="1400" i="1" dirty="0" smtClean="0">
                <a:solidFill>
                  <a:srgbClr val="00B0F0"/>
                </a:solidFill>
              </a:rPr>
              <a:t>Difficile de faire concorder les lignes 24 et 40 ; la correspondance entraîne un allongement important du temps de trajet</a:t>
            </a:r>
          </a:p>
          <a:p>
            <a:pPr marL="457200" indent="-457200">
              <a:buFontTx/>
              <a:buChar char="-"/>
            </a:pPr>
            <a:r>
              <a:rPr lang="fr-FR" sz="1400" i="1" dirty="0" smtClean="0">
                <a:solidFill>
                  <a:srgbClr val="00B0F0"/>
                </a:solidFill>
              </a:rPr>
              <a:t>Un lien en transports en commun plus direct pourrait-il être fait vers Illkirch, par exemple par une navette à travers la RNN ? </a:t>
            </a:r>
            <a:endParaRPr lang="fr-FR" sz="1400" i="1" dirty="0">
              <a:solidFill>
                <a:srgbClr val="00B0F0"/>
              </a:solidFill>
            </a:endParaRPr>
          </a:p>
          <a:p>
            <a:pPr marL="457200" indent="-457200">
              <a:buFontTx/>
              <a:buChar char="-"/>
            </a:pPr>
            <a:r>
              <a:rPr lang="fr-FR" sz="1400" i="1" dirty="0" smtClean="0">
                <a:solidFill>
                  <a:srgbClr val="00B0F0"/>
                </a:solidFill>
              </a:rPr>
              <a:t>Est-il envisageable de prolonger la ligne 64 vers Illkirch aux heures de pointe ? </a:t>
            </a:r>
          </a:p>
          <a:p>
            <a:pPr marL="457200" indent="-457200">
              <a:buFontTx/>
              <a:buChar char="-"/>
            </a:pPr>
            <a:endParaRPr lang="fr-FR" sz="1400" dirty="0" smtClean="0">
              <a:solidFill>
                <a:srgbClr val="00B0F0"/>
              </a:solidFill>
            </a:endParaRPr>
          </a:p>
          <a:p>
            <a:pPr marL="457200" indent="-457200">
              <a:buFontTx/>
              <a:buChar char="-"/>
            </a:pPr>
            <a:r>
              <a:rPr lang="fr-FR" sz="1400" dirty="0" smtClean="0">
                <a:solidFill>
                  <a:srgbClr val="00B0F0"/>
                </a:solidFill>
              </a:rPr>
              <a:t>L’amélioration de la liaison Illkirch </a:t>
            </a:r>
            <a:r>
              <a:rPr lang="fr-FR" sz="1400" dirty="0" smtClean="0">
                <a:solidFill>
                  <a:srgbClr val="00B0F0"/>
                </a:solidFill>
                <a:sym typeface="Wingdings" panose="05000000000000000000" pitchFamily="2" charset="2"/>
              </a:rPr>
              <a:t> Neuhof sera effective via la nouvelle ligne L7, en passage à Neuhof Reuss.</a:t>
            </a:r>
          </a:p>
          <a:p>
            <a:pPr marL="457200" indent="-457200">
              <a:buFontTx/>
              <a:buChar char="-"/>
            </a:pPr>
            <a:r>
              <a:rPr lang="fr-FR" sz="1400" dirty="0" smtClean="0">
                <a:solidFill>
                  <a:srgbClr val="00B0F0"/>
                </a:solidFill>
                <a:sym typeface="Wingdings" panose="05000000000000000000" pitchFamily="2" charset="2"/>
              </a:rPr>
              <a:t>Depuis la partie sud du quartier, il n’est pas prévu de liaison directe via la route de la forêt. La demande sera étudiée</a:t>
            </a:r>
            <a:endParaRPr lang="fr-FR" sz="1400" dirty="0">
              <a:solidFill>
                <a:srgbClr val="00B0F0"/>
              </a:solidFill>
            </a:endParaRPr>
          </a:p>
        </p:txBody>
      </p:sp>
    </p:spTree>
    <p:extLst>
      <p:ext uri="{BB962C8B-B14F-4D97-AF65-F5344CB8AC3E}">
        <p14:creationId xmlns:p14="http://schemas.microsoft.com/office/powerpoint/2010/main" val="579894589"/>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p:cNvSpPr>
          <p:nvPr/>
        </p:nvSpPr>
        <p:spPr bwMode="auto">
          <a:xfrm>
            <a:off x="0" y="9266238"/>
            <a:ext cx="13004800" cy="487362"/>
          </a:xfrm>
          <a:prstGeom prst="rect">
            <a:avLst/>
          </a:prstGeom>
          <a:solidFill>
            <a:srgbClr val="93C120"/>
          </a:solidFill>
          <a:ln>
            <a:noFill/>
          </a:ln>
          <a:effectLst>
            <a:outerShdw blurRad="25400" dist="12700" dir="5400000" algn="ctr" rotWithShape="0">
              <a:srgbClr val="000000">
                <a:alpha val="50000"/>
              </a:srgbClr>
            </a:outerShdw>
          </a:effectLst>
        </p:spPr>
        <p:txBody>
          <a:bodyPr lIns="0" tIns="0" rIns="0" bIns="0" anchor="ctr"/>
          <a:lstStyle/>
          <a:p>
            <a:pPr algn="ctr" eaLnBrk="1">
              <a:defRPr/>
            </a:pPr>
            <a:endParaRPr lang="fr-FR" altLang="fr-FR" sz="2200">
              <a:solidFill>
                <a:srgbClr val="FFFFFF"/>
              </a:solidFill>
            </a:endParaRPr>
          </a:p>
        </p:txBody>
      </p:sp>
      <p:sp>
        <p:nvSpPr>
          <p:cNvPr id="6147" name="Rectangle 3"/>
          <p:cNvSpPr>
            <a:spLocks/>
          </p:cNvSpPr>
          <p:nvPr/>
        </p:nvSpPr>
        <p:spPr bwMode="auto">
          <a:xfrm>
            <a:off x="4405313" y="227013"/>
            <a:ext cx="7653337"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spAutoFit/>
          </a:bodyPr>
          <a:lstStyle>
            <a:lvl1pPr defTabSz="457200">
              <a:defRPr sz="3400">
                <a:solidFill>
                  <a:srgbClr val="000000"/>
                </a:solidFill>
                <a:latin typeface="Helvetica Light"/>
                <a:ea typeface="Helvetica Light"/>
                <a:cs typeface="Helvetica Light"/>
                <a:sym typeface="Helvetica Light"/>
              </a:defRPr>
            </a:lvl1pPr>
            <a:lvl2pPr marL="742950" indent="-285750" defTabSz="457200">
              <a:defRPr sz="3400">
                <a:solidFill>
                  <a:srgbClr val="000000"/>
                </a:solidFill>
                <a:latin typeface="Helvetica Light"/>
                <a:ea typeface="Helvetica Light"/>
                <a:cs typeface="Helvetica Light"/>
                <a:sym typeface="Helvetica Light"/>
              </a:defRPr>
            </a:lvl2pPr>
            <a:lvl3pPr marL="1143000" indent="-228600" defTabSz="457200">
              <a:defRPr sz="3400">
                <a:solidFill>
                  <a:srgbClr val="000000"/>
                </a:solidFill>
                <a:latin typeface="Helvetica Light"/>
                <a:ea typeface="Helvetica Light"/>
                <a:cs typeface="Helvetica Light"/>
                <a:sym typeface="Helvetica Light"/>
              </a:defRPr>
            </a:lvl3pPr>
            <a:lvl4pPr marL="1600200" indent="-228600" defTabSz="457200">
              <a:defRPr sz="3400">
                <a:solidFill>
                  <a:srgbClr val="000000"/>
                </a:solidFill>
                <a:latin typeface="Helvetica Light"/>
                <a:ea typeface="Helvetica Light"/>
                <a:cs typeface="Helvetica Light"/>
                <a:sym typeface="Helvetica Light"/>
              </a:defRPr>
            </a:lvl4pPr>
            <a:lvl5pPr marL="2057400" indent="-228600" defTabSz="457200">
              <a:defRPr sz="3400">
                <a:solidFill>
                  <a:srgbClr val="000000"/>
                </a:solidFill>
                <a:latin typeface="Helvetica Light"/>
                <a:ea typeface="Helvetica Light"/>
                <a:cs typeface="Helvetica Light"/>
                <a:sym typeface="Helvetica Light"/>
              </a:defRPr>
            </a:lvl5pPr>
            <a:lvl6pPr marL="25146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6pPr>
            <a:lvl7pPr marL="29718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7pPr>
            <a:lvl8pPr marL="34290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8pPr>
            <a:lvl9pPr marL="38862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9pPr>
          </a:lstStyle>
          <a:p>
            <a:pPr algn="r" eaLnBrk="1"/>
            <a:r>
              <a:rPr lang="fr-FR" altLang="fr-FR" sz="2800" b="1">
                <a:solidFill>
                  <a:srgbClr val="FFFFFF"/>
                </a:solidFill>
                <a:latin typeface="Calibri" panose="020F0502020204030204" pitchFamily="34" charset="0"/>
                <a:sym typeface="Calibri" panose="020F0502020204030204" pitchFamily="34" charset="0"/>
              </a:rPr>
              <a:t>1. Titre 1</a:t>
            </a:r>
            <a:endParaRPr lang="fr-FR" altLang="fr-FR" sz="1800">
              <a:latin typeface="Calibri" panose="020F0502020204030204" pitchFamily="34" charset="0"/>
              <a:sym typeface="Calibri" panose="020F0502020204030204" pitchFamily="34" charset="0"/>
            </a:endParaRPr>
          </a:p>
        </p:txBody>
      </p:sp>
      <p:sp>
        <p:nvSpPr>
          <p:cNvPr id="9" name="Rectangle 8"/>
          <p:cNvSpPr/>
          <p:nvPr/>
        </p:nvSpPr>
        <p:spPr bwMode="auto">
          <a:xfrm>
            <a:off x="0" y="-19050"/>
            <a:ext cx="13004800" cy="985838"/>
          </a:xfrm>
          <a:prstGeom prst="rect">
            <a:avLst/>
          </a:prstGeom>
          <a:solidFill>
            <a:srgbClr val="94C11E"/>
          </a:solidFill>
          <a:ln w="12700" cap="flat" cmpd="sng" algn="ctr">
            <a:noFill/>
            <a:prstDash val="solid"/>
            <a:miter lim="0"/>
            <a:headEnd type="none" w="med" len="med"/>
            <a:tailEnd type="none" w="med" len="med"/>
          </a:ln>
          <a:effectLst>
            <a:outerShdw blurRad="25400" dist="12700" dir="5400000" algn="ctr" rotWithShape="0">
              <a:schemeClr val="bg1">
                <a:alpha val="50000"/>
              </a:schemeClr>
            </a:outerShdw>
          </a:effectLst>
        </p:spPr>
        <p:txBody>
          <a:bodyPr lIns="38100" tIns="38100" rIns="38100" bIns="38100" anchor="ctr">
            <a:spAutoFit/>
          </a:bodyPr>
          <a:lstStyle/>
          <a:p>
            <a:pPr algn="ctr" eaLnBrk="1">
              <a:defRPr/>
            </a:pPr>
            <a:endParaRPr lang="fr-FR"/>
          </a:p>
        </p:txBody>
      </p:sp>
      <p:pic>
        <p:nvPicPr>
          <p:cNvPr id="6149" name="Imag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9163" y="220663"/>
            <a:ext cx="28733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4"/>
          <p:cNvSpPr>
            <a:spLocks/>
          </p:cNvSpPr>
          <p:nvPr/>
        </p:nvSpPr>
        <p:spPr bwMode="auto">
          <a:xfrm>
            <a:off x="696118" y="1206501"/>
            <a:ext cx="11612563" cy="734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marL="609600" indent="-609600" defTabSz="457200">
              <a:defRPr sz="3400">
                <a:solidFill>
                  <a:srgbClr val="000000"/>
                </a:solidFill>
                <a:latin typeface="Helvetica Light"/>
                <a:ea typeface="Helvetica Light"/>
                <a:cs typeface="Helvetica Light"/>
                <a:sym typeface="Helvetica Light"/>
              </a:defRPr>
            </a:lvl1pPr>
            <a:lvl2pPr marL="742950" indent="-285750" defTabSz="457200">
              <a:defRPr sz="3400">
                <a:solidFill>
                  <a:srgbClr val="000000"/>
                </a:solidFill>
                <a:latin typeface="Helvetica Light"/>
                <a:ea typeface="Helvetica Light"/>
                <a:cs typeface="Helvetica Light"/>
                <a:sym typeface="Helvetica Light"/>
              </a:defRPr>
            </a:lvl2pPr>
            <a:lvl3pPr marL="1143000" indent="-228600" defTabSz="457200">
              <a:defRPr sz="3400">
                <a:solidFill>
                  <a:srgbClr val="000000"/>
                </a:solidFill>
                <a:latin typeface="Helvetica Light"/>
                <a:ea typeface="Helvetica Light"/>
                <a:cs typeface="Helvetica Light"/>
                <a:sym typeface="Helvetica Light"/>
              </a:defRPr>
            </a:lvl3pPr>
            <a:lvl4pPr marL="1600200" indent="-228600" defTabSz="457200">
              <a:defRPr sz="3400">
                <a:solidFill>
                  <a:srgbClr val="000000"/>
                </a:solidFill>
                <a:latin typeface="Helvetica Light"/>
                <a:ea typeface="Helvetica Light"/>
                <a:cs typeface="Helvetica Light"/>
                <a:sym typeface="Helvetica Light"/>
              </a:defRPr>
            </a:lvl4pPr>
            <a:lvl5pPr marL="2057400" indent="-228600" defTabSz="457200">
              <a:defRPr sz="3400">
                <a:solidFill>
                  <a:srgbClr val="000000"/>
                </a:solidFill>
                <a:latin typeface="Helvetica Light"/>
                <a:ea typeface="Helvetica Light"/>
                <a:cs typeface="Helvetica Light"/>
                <a:sym typeface="Helvetica Light"/>
              </a:defRPr>
            </a:lvl5pPr>
            <a:lvl6pPr marL="25146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6pPr>
            <a:lvl7pPr marL="29718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7pPr>
            <a:lvl8pPr marL="34290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8pPr>
            <a:lvl9pPr marL="38862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9pPr>
          </a:lstStyle>
          <a:p>
            <a:pPr algn="ctr" eaLnBrk="1">
              <a:lnSpc>
                <a:spcPct val="80000"/>
              </a:lnSpc>
              <a:spcBef>
                <a:spcPts val="400"/>
              </a:spcBef>
            </a:pPr>
            <a:r>
              <a:rPr lang="fr-FR" altLang="fr-FR" sz="3200" b="1" dirty="0" smtClean="0">
                <a:solidFill>
                  <a:srgbClr val="97BD25"/>
                </a:solidFill>
                <a:latin typeface="Calibri" panose="020F0502020204030204" pitchFamily="34" charset="0"/>
                <a:sym typeface="Calibri" panose="020F0502020204030204" pitchFamily="34" charset="0"/>
              </a:rPr>
              <a:t>Questions / Réponses</a:t>
            </a:r>
          </a:p>
          <a:p>
            <a:pPr algn="ctr" eaLnBrk="1">
              <a:lnSpc>
                <a:spcPct val="80000"/>
              </a:lnSpc>
              <a:spcBef>
                <a:spcPts val="400"/>
              </a:spcBef>
            </a:pPr>
            <a:r>
              <a:rPr lang="fr-FR" altLang="fr-FR" sz="1600" b="1" dirty="0" smtClean="0">
                <a:solidFill>
                  <a:schemeClr val="tx1"/>
                </a:solidFill>
                <a:latin typeface="Calibri" panose="020F0502020204030204" pitchFamily="34" charset="0"/>
                <a:sym typeface="Calibri" panose="020F0502020204030204" pitchFamily="34" charset="0"/>
              </a:rPr>
              <a:t>Les questions et remarques des participants sont en italique, les retours du service en romain (police droite)</a:t>
            </a:r>
            <a:endParaRPr lang="fr-FR" altLang="fr-FR" sz="1600" b="1" dirty="0">
              <a:solidFill>
                <a:schemeClr val="tx1"/>
              </a:solidFill>
              <a:latin typeface="Calibri" panose="020F0502020204030204" pitchFamily="34" charset="0"/>
              <a:sym typeface="Calibri" panose="020F0502020204030204" pitchFamily="34" charset="0"/>
            </a:endParaRPr>
          </a:p>
        </p:txBody>
      </p:sp>
      <p:sp>
        <p:nvSpPr>
          <p:cNvPr id="2" name="ZoneTexte 1"/>
          <p:cNvSpPr txBox="1"/>
          <p:nvPr/>
        </p:nvSpPr>
        <p:spPr>
          <a:xfrm>
            <a:off x="696118" y="2284512"/>
            <a:ext cx="5086202" cy="1384995"/>
          </a:xfrm>
          <a:prstGeom prst="rect">
            <a:avLst/>
          </a:prstGeom>
          <a:noFill/>
          <a:ln>
            <a:solidFill>
              <a:srgbClr val="D818D3"/>
            </a:solidFill>
          </a:ln>
        </p:spPr>
        <p:txBody>
          <a:bodyPr wrap="square" rtlCol="0">
            <a:spAutoFit/>
          </a:bodyPr>
          <a:lstStyle/>
          <a:p>
            <a:pPr algn="ctr"/>
            <a:r>
              <a:rPr lang="fr-FR" sz="1400" b="1" i="1" dirty="0" smtClean="0">
                <a:solidFill>
                  <a:srgbClr val="D818D3"/>
                </a:solidFill>
              </a:rPr>
              <a:t>Suppression d’arrêts</a:t>
            </a:r>
          </a:p>
          <a:p>
            <a:pPr algn="ctr"/>
            <a:endParaRPr lang="fr-FR" sz="1400" b="1" i="1" dirty="0" smtClean="0">
              <a:solidFill>
                <a:srgbClr val="D818D3"/>
              </a:solidFill>
            </a:endParaRPr>
          </a:p>
          <a:p>
            <a:pPr marL="457200" indent="-457200">
              <a:buFontTx/>
              <a:buChar char="-"/>
            </a:pPr>
            <a:r>
              <a:rPr lang="fr-FR" sz="1400" i="1" dirty="0" smtClean="0">
                <a:solidFill>
                  <a:srgbClr val="D818D3"/>
                </a:solidFill>
              </a:rPr>
              <a:t>Point de vigilance sur le fait que les suppressions d’arrêt risquent d’entraîner une augmentation de la distance à parcourir à pied, particulièrement pour les personnes âgées, nombreuses dans le Neuhof-Sud</a:t>
            </a:r>
            <a:endParaRPr lang="fr-FR" sz="1400" i="1" dirty="0">
              <a:solidFill>
                <a:srgbClr val="D818D3"/>
              </a:solidFill>
            </a:endParaRPr>
          </a:p>
        </p:txBody>
      </p:sp>
      <p:sp>
        <p:nvSpPr>
          <p:cNvPr id="10" name="ZoneTexte 9"/>
          <p:cNvSpPr txBox="1"/>
          <p:nvPr/>
        </p:nvSpPr>
        <p:spPr>
          <a:xfrm>
            <a:off x="6358384" y="2269917"/>
            <a:ext cx="5832648" cy="954107"/>
          </a:xfrm>
          <a:prstGeom prst="rect">
            <a:avLst/>
          </a:prstGeom>
          <a:noFill/>
          <a:ln>
            <a:solidFill>
              <a:srgbClr val="FFC000"/>
            </a:solidFill>
          </a:ln>
        </p:spPr>
        <p:txBody>
          <a:bodyPr wrap="square" rtlCol="0">
            <a:spAutoFit/>
          </a:bodyPr>
          <a:lstStyle/>
          <a:p>
            <a:pPr algn="ctr"/>
            <a:r>
              <a:rPr lang="fr-FR" sz="1400" b="1" i="1" dirty="0" smtClean="0">
                <a:solidFill>
                  <a:srgbClr val="FFC000"/>
                </a:solidFill>
              </a:rPr>
              <a:t>Est-il envisageable d’avoir une desserte par le dispositif </a:t>
            </a:r>
            <a:r>
              <a:rPr lang="fr-FR" sz="1400" b="1" i="1" dirty="0" err="1" smtClean="0">
                <a:solidFill>
                  <a:srgbClr val="FFC000"/>
                </a:solidFill>
              </a:rPr>
              <a:t>Hibus</a:t>
            </a:r>
            <a:r>
              <a:rPr lang="fr-FR" sz="1400" b="1" i="1" dirty="0" smtClean="0">
                <a:solidFill>
                  <a:srgbClr val="FFC000"/>
                </a:solidFill>
              </a:rPr>
              <a:t> du Neuhof-Sud ? </a:t>
            </a:r>
            <a:endParaRPr lang="fr-FR" sz="1400" b="1" i="1" dirty="0" smtClean="0">
              <a:solidFill>
                <a:srgbClr val="FFC000"/>
              </a:solidFill>
            </a:endParaRPr>
          </a:p>
          <a:p>
            <a:pPr algn="ctr"/>
            <a:endParaRPr lang="fr-FR" sz="1400" b="1" i="1" dirty="0" smtClean="0">
              <a:solidFill>
                <a:srgbClr val="FFC000"/>
              </a:solidFill>
            </a:endParaRPr>
          </a:p>
          <a:p>
            <a:pPr algn="ctr"/>
            <a:r>
              <a:rPr lang="fr-FR" sz="1400" dirty="0" smtClean="0">
                <a:solidFill>
                  <a:srgbClr val="FFC000"/>
                </a:solidFill>
              </a:rPr>
              <a:t>Ce n’est pas prévu à ce jour mais cette demande sera étudiée</a:t>
            </a:r>
          </a:p>
        </p:txBody>
      </p:sp>
      <p:sp>
        <p:nvSpPr>
          <p:cNvPr id="11" name="ZoneTexte 10"/>
          <p:cNvSpPr txBox="1"/>
          <p:nvPr/>
        </p:nvSpPr>
        <p:spPr>
          <a:xfrm>
            <a:off x="696118" y="3856366"/>
            <a:ext cx="5120424" cy="5262979"/>
          </a:xfrm>
          <a:prstGeom prst="rect">
            <a:avLst/>
          </a:prstGeom>
          <a:noFill/>
          <a:ln>
            <a:solidFill>
              <a:srgbClr val="D818D3"/>
            </a:solidFill>
          </a:ln>
        </p:spPr>
        <p:txBody>
          <a:bodyPr wrap="square" rtlCol="0">
            <a:spAutoFit/>
          </a:bodyPr>
          <a:lstStyle/>
          <a:p>
            <a:pPr algn="ctr"/>
            <a:r>
              <a:rPr lang="fr-FR" sz="1400" b="1" i="1" dirty="0" smtClean="0">
                <a:solidFill>
                  <a:srgbClr val="D818D3"/>
                </a:solidFill>
              </a:rPr>
              <a:t>Évolutions ligne 40</a:t>
            </a:r>
          </a:p>
          <a:p>
            <a:pPr algn="ctr"/>
            <a:endParaRPr lang="fr-FR" sz="1400" b="1" i="1" dirty="0">
              <a:solidFill>
                <a:srgbClr val="D818D3"/>
              </a:solidFill>
            </a:endParaRPr>
          </a:p>
          <a:p>
            <a:pPr marL="285750" indent="-285750" algn="ctr">
              <a:buFontTx/>
              <a:buChar char="-"/>
            </a:pPr>
            <a:r>
              <a:rPr lang="fr-FR" sz="1400" i="1" dirty="0" smtClean="0">
                <a:solidFill>
                  <a:srgbClr val="D818D3"/>
                </a:solidFill>
              </a:rPr>
              <a:t>Est-ce que les horaires de soirée sont repoussés sur la ligne 40 ? </a:t>
            </a:r>
          </a:p>
          <a:p>
            <a:pPr marL="285750" indent="-285750" algn="ctr">
              <a:buFontTx/>
              <a:buChar char="-"/>
            </a:pPr>
            <a:endParaRPr lang="fr-FR" sz="1400" dirty="0" smtClean="0">
              <a:solidFill>
                <a:srgbClr val="D818D3"/>
              </a:solidFill>
            </a:endParaRPr>
          </a:p>
          <a:p>
            <a:pPr marL="285750" indent="-285750" algn="ctr">
              <a:buFontTx/>
              <a:buChar char="-"/>
            </a:pPr>
            <a:r>
              <a:rPr lang="fr-FR" sz="1400" dirty="0" smtClean="0">
                <a:solidFill>
                  <a:srgbClr val="D818D3"/>
                </a:solidFill>
              </a:rPr>
              <a:t>Non, la ligne 40 s’arrêtera toujours à 20h15 (dernier départ depuis </a:t>
            </a:r>
            <a:r>
              <a:rPr lang="fr-FR" sz="1400" dirty="0" err="1" smtClean="0">
                <a:solidFill>
                  <a:srgbClr val="D818D3"/>
                </a:solidFill>
              </a:rPr>
              <a:t>Unterlsau</a:t>
            </a:r>
            <a:r>
              <a:rPr lang="fr-FR" sz="1400" dirty="0" smtClean="0">
                <a:solidFill>
                  <a:srgbClr val="D818D3"/>
                </a:solidFill>
              </a:rPr>
              <a:t> ou Neuhof </a:t>
            </a:r>
            <a:r>
              <a:rPr lang="fr-FR" sz="1400" dirty="0" err="1" smtClean="0">
                <a:solidFill>
                  <a:srgbClr val="D818D3"/>
                </a:solidFill>
              </a:rPr>
              <a:t>Ganzau</a:t>
            </a:r>
            <a:r>
              <a:rPr lang="fr-FR" sz="1400" dirty="0" smtClean="0">
                <a:solidFill>
                  <a:srgbClr val="D818D3"/>
                </a:solidFill>
              </a:rPr>
              <a:t>), le </a:t>
            </a:r>
            <a:r>
              <a:rPr lang="fr-FR" sz="1400" dirty="0" err="1" smtClean="0">
                <a:solidFill>
                  <a:srgbClr val="D818D3"/>
                </a:solidFill>
              </a:rPr>
              <a:t>taxibus</a:t>
            </a:r>
            <a:r>
              <a:rPr lang="fr-FR" sz="1400" dirty="0" smtClean="0">
                <a:solidFill>
                  <a:srgbClr val="D818D3"/>
                </a:solidFill>
              </a:rPr>
              <a:t> prenant le relais – suite aux échanges les services de l’EMS et la CTS vont étudier la possibilité de faire évoluer la desserte de soirée de la </a:t>
            </a:r>
            <a:r>
              <a:rPr lang="fr-FR" sz="1400" dirty="0" err="1" smtClean="0">
                <a:solidFill>
                  <a:srgbClr val="D818D3"/>
                </a:solidFill>
              </a:rPr>
              <a:t>Ganzau</a:t>
            </a:r>
            <a:endParaRPr lang="fr-FR" sz="1400" dirty="0" smtClean="0">
              <a:solidFill>
                <a:srgbClr val="D818D3"/>
              </a:solidFill>
            </a:endParaRPr>
          </a:p>
          <a:p>
            <a:pPr marL="285750" indent="-285750" algn="ctr">
              <a:buFontTx/>
              <a:buChar char="-"/>
            </a:pPr>
            <a:endParaRPr lang="fr-FR" sz="1400" dirty="0">
              <a:solidFill>
                <a:srgbClr val="D818D3"/>
              </a:solidFill>
            </a:endParaRPr>
          </a:p>
          <a:p>
            <a:pPr marL="285750" indent="-285750" algn="ctr">
              <a:buFontTx/>
              <a:buChar char="-"/>
            </a:pPr>
            <a:r>
              <a:rPr lang="fr-FR" sz="1400" i="1" dirty="0" smtClean="0">
                <a:solidFill>
                  <a:srgbClr val="D818D3"/>
                </a:solidFill>
              </a:rPr>
              <a:t>La fréquence sera-t-elle renforcée ? </a:t>
            </a:r>
          </a:p>
          <a:p>
            <a:pPr marL="285750" indent="-285750" algn="ctr">
              <a:buFontTx/>
              <a:buChar char="-"/>
            </a:pPr>
            <a:endParaRPr lang="fr-FR" sz="1400" dirty="0">
              <a:solidFill>
                <a:srgbClr val="D818D3"/>
              </a:solidFill>
            </a:endParaRPr>
          </a:p>
          <a:p>
            <a:pPr marL="285750" indent="-285750" algn="ctr">
              <a:buFontTx/>
              <a:buChar char="-"/>
            </a:pPr>
            <a:r>
              <a:rPr lang="fr-FR" sz="1400" dirty="0" smtClean="0">
                <a:solidFill>
                  <a:srgbClr val="D818D3"/>
                </a:solidFill>
              </a:rPr>
              <a:t>Le passage de 1 bus toutes les 17 min à 1 bus toutes les 10 min en heures de pointe et 1 toutes les 15 min en heures creuses a été fait à la rentrée 2021, il n’est pas prévu de renforcement au vu du flux de voyageurs actuel</a:t>
            </a:r>
          </a:p>
          <a:p>
            <a:pPr marL="285750" indent="-285750" algn="ctr">
              <a:buFontTx/>
              <a:buChar char="-"/>
            </a:pPr>
            <a:endParaRPr lang="fr-FR" sz="1400" dirty="0">
              <a:solidFill>
                <a:srgbClr val="D818D3"/>
              </a:solidFill>
            </a:endParaRPr>
          </a:p>
          <a:p>
            <a:pPr marL="285750" indent="-285750" algn="ctr">
              <a:buFontTx/>
              <a:buChar char="-"/>
            </a:pPr>
            <a:r>
              <a:rPr lang="fr-FR" sz="1400" i="1" dirty="0" smtClean="0">
                <a:solidFill>
                  <a:srgbClr val="D818D3"/>
                </a:solidFill>
              </a:rPr>
              <a:t>L’arrêt supplémentaire prévu après les Moulins Becker est-il vraiment utile, avec seulement quelques centaines de mètres en plus de ligne ? </a:t>
            </a:r>
          </a:p>
          <a:p>
            <a:pPr marL="285750" indent="-285750" algn="ctr">
              <a:buFontTx/>
              <a:buChar char="-"/>
            </a:pPr>
            <a:endParaRPr lang="fr-FR" sz="1400" i="1" dirty="0">
              <a:solidFill>
                <a:srgbClr val="D818D3"/>
              </a:solidFill>
            </a:endParaRPr>
          </a:p>
          <a:p>
            <a:pPr marL="285750" indent="-285750" algn="ctr">
              <a:buFontTx/>
              <a:buChar char="-"/>
            </a:pPr>
            <a:r>
              <a:rPr lang="fr-FR" sz="1400" dirty="0" smtClean="0">
                <a:solidFill>
                  <a:srgbClr val="D818D3"/>
                </a:solidFill>
              </a:rPr>
              <a:t>L’opportunité de mettre en place ce prolongement va être réévalué suite à la concertation</a:t>
            </a:r>
            <a:endParaRPr lang="fr-FR" sz="1400" dirty="0">
              <a:solidFill>
                <a:srgbClr val="D818D3"/>
              </a:solidFill>
            </a:endParaRPr>
          </a:p>
        </p:txBody>
      </p:sp>
      <p:sp>
        <p:nvSpPr>
          <p:cNvPr id="13" name="ZoneTexte 12"/>
          <p:cNvSpPr txBox="1"/>
          <p:nvPr/>
        </p:nvSpPr>
        <p:spPr>
          <a:xfrm>
            <a:off x="6385168" y="3588807"/>
            <a:ext cx="5832648" cy="2246769"/>
          </a:xfrm>
          <a:prstGeom prst="rect">
            <a:avLst/>
          </a:prstGeom>
          <a:noFill/>
          <a:ln>
            <a:solidFill>
              <a:srgbClr val="FFC000"/>
            </a:solidFill>
          </a:ln>
        </p:spPr>
        <p:txBody>
          <a:bodyPr wrap="square" rtlCol="0">
            <a:spAutoFit/>
          </a:bodyPr>
          <a:lstStyle/>
          <a:p>
            <a:pPr algn="ctr"/>
            <a:r>
              <a:rPr lang="fr-FR" sz="1400" b="1" i="1" dirty="0" smtClean="0">
                <a:solidFill>
                  <a:srgbClr val="FFC000"/>
                </a:solidFill>
              </a:rPr>
              <a:t>Le </a:t>
            </a:r>
            <a:r>
              <a:rPr lang="fr-FR" sz="1400" b="1" i="1" dirty="0" err="1" smtClean="0">
                <a:solidFill>
                  <a:srgbClr val="FFC000"/>
                </a:solidFill>
              </a:rPr>
              <a:t>Flex’Hop</a:t>
            </a:r>
            <a:r>
              <a:rPr lang="fr-FR" sz="1400" b="1" i="1" dirty="0" smtClean="0">
                <a:solidFill>
                  <a:srgbClr val="FFC000"/>
                </a:solidFill>
              </a:rPr>
              <a:t> pourrait-il être accessible également sur le Neuhof ?</a:t>
            </a:r>
          </a:p>
          <a:p>
            <a:pPr algn="ctr"/>
            <a:endParaRPr lang="fr-FR" sz="1400" b="1" i="1" dirty="0">
              <a:solidFill>
                <a:srgbClr val="FFC000"/>
              </a:solidFill>
            </a:endParaRPr>
          </a:p>
          <a:p>
            <a:pPr marL="285750" indent="-285750" algn="ctr">
              <a:buFontTx/>
              <a:buChar char="-"/>
            </a:pPr>
            <a:r>
              <a:rPr lang="fr-FR" sz="1400" dirty="0" smtClean="0">
                <a:solidFill>
                  <a:srgbClr val="FFC000"/>
                </a:solidFill>
              </a:rPr>
              <a:t>Ce dispositif de transport à la demande est destiné aux communes de seconde couronne, qui ont une faible desserte en transports en commun. Ce type de desserte n’est pas dimensionné pour desservir des quartiers denses tels que Neuhof-Sud, qui dispose d’une couverture suffisante en transports en communs réguliers, même si certains trajets nécessitent des correspondances</a:t>
            </a:r>
          </a:p>
          <a:p>
            <a:pPr marL="285750" indent="-285750" algn="ctr">
              <a:buFontTx/>
              <a:buChar char="-"/>
            </a:pPr>
            <a:r>
              <a:rPr lang="fr-FR" sz="1400" dirty="0" smtClean="0">
                <a:solidFill>
                  <a:srgbClr val="FFC000"/>
                </a:solidFill>
              </a:rPr>
              <a:t>il est possible de rejoindre les communes du sud de l’EMS depuis le terminus tram </a:t>
            </a:r>
            <a:r>
              <a:rPr lang="fr-FR" sz="1400" dirty="0" err="1" smtClean="0">
                <a:solidFill>
                  <a:srgbClr val="FFC000"/>
                </a:solidFill>
              </a:rPr>
              <a:t>R.Reuss</a:t>
            </a:r>
            <a:r>
              <a:rPr lang="fr-FR" sz="1400" dirty="0" smtClean="0">
                <a:solidFill>
                  <a:srgbClr val="FFC000"/>
                </a:solidFill>
              </a:rPr>
              <a:t> avec le service </a:t>
            </a:r>
            <a:r>
              <a:rPr lang="fr-FR" sz="1400" dirty="0" err="1" smtClean="0">
                <a:solidFill>
                  <a:srgbClr val="FFC000"/>
                </a:solidFill>
              </a:rPr>
              <a:t>Flex’hop</a:t>
            </a:r>
            <a:endParaRPr lang="fr-FR" sz="1400" i="1" dirty="0" smtClean="0">
              <a:solidFill>
                <a:srgbClr val="FFC000"/>
              </a:solidFill>
            </a:endParaRPr>
          </a:p>
        </p:txBody>
      </p:sp>
      <p:sp>
        <p:nvSpPr>
          <p:cNvPr id="14" name="ZoneTexte 13"/>
          <p:cNvSpPr txBox="1"/>
          <p:nvPr/>
        </p:nvSpPr>
        <p:spPr>
          <a:xfrm>
            <a:off x="6378083" y="6193463"/>
            <a:ext cx="5839733" cy="1600438"/>
          </a:xfrm>
          <a:prstGeom prst="rect">
            <a:avLst/>
          </a:prstGeom>
          <a:noFill/>
          <a:ln>
            <a:solidFill>
              <a:srgbClr val="FFC000"/>
            </a:solidFill>
          </a:ln>
        </p:spPr>
        <p:txBody>
          <a:bodyPr wrap="square" rtlCol="0">
            <a:spAutoFit/>
          </a:bodyPr>
          <a:lstStyle/>
          <a:p>
            <a:pPr algn="ctr"/>
            <a:r>
              <a:rPr lang="fr-FR" sz="1400" b="1" i="1" dirty="0" smtClean="0">
                <a:solidFill>
                  <a:srgbClr val="FFC000"/>
                </a:solidFill>
              </a:rPr>
              <a:t>Demande d’un temps dédié sur site pour la cohabitation des modes de déplacement sur la route d’</a:t>
            </a:r>
            <a:r>
              <a:rPr lang="fr-FR" sz="1400" b="1" i="1" dirty="0" err="1" smtClean="0">
                <a:solidFill>
                  <a:srgbClr val="FFC000"/>
                </a:solidFill>
              </a:rPr>
              <a:t>Altenheim</a:t>
            </a:r>
            <a:endParaRPr lang="fr-FR" sz="1400" b="1" i="1" dirty="0" smtClean="0">
              <a:solidFill>
                <a:srgbClr val="FFC000"/>
              </a:solidFill>
            </a:endParaRPr>
          </a:p>
          <a:p>
            <a:pPr algn="ctr"/>
            <a:endParaRPr lang="fr-FR" sz="1400" b="1" i="1" dirty="0">
              <a:solidFill>
                <a:srgbClr val="FFC000"/>
              </a:solidFill>
            </a:endParaRPr>
          </a:p>
          <a:p>
            <a:pPr algn="ctr"/>
            <a:r>
              <a:rPr lang="fr-FR" sz="1400" dirty="0" smtClean="0">
                <a:solidFill>
                  <a:srgbClr val="FFC000"/>
                </a:solidFill>
              </a:rPr>
              <a:t>Sera à organiser dans le cadre des groupes de travail mobilités tous modes (incluant l’apaisement de la circulation avec potentiel impact sur l’exploitation du réseau bus en cas de diminution de la vitesse commerciale)</a:t>
            </a:r>
          </a:p>
        </p:txBody>
      </p:sp>
      <p:sp>
        <p:nvSpPr>
          <p:cNvPr id="12" name="ZoneTexte 11"/>
          <p:cNvSpPr txBox="1"/>
          <p:nvPr/>
        </p:nvSpPr>
        <p:spPr>
          <a:xfrm>
            <a:off x="6385168" y="8094430"/>
            <a:ext cx="5832648" cy="954107"/>
          </a:xfrm>
          <a:prstGeom prst="rect">
            <a:avLst/>
          </a:prstGeom>
          <a:noFill/>
          <a:ln>
            <a:solidFill>
              <a:srgbClr val="00B050"/>
            </a:solidFill>
          </a:ln>
        </p:spPr>
        <p:txBody>
          <a:bodyPr wrap="square" rtlCol="0">
            <a:spAutoFit/>
          </a:bodyPr>
          <a:lstStyle/>
          <a:p>
            <a:pPr algn="ctr"/>
            <a:r>
              <a:rPr lang="fr-FR" sz="1400" b="1" i="1" dirty="0" smtClean="0">
                <a:solidFill>
                  <a:srgbClr val="00B050"/>
                </a:solidFill>
              </a:rPr>
              <a:t>Variantes proposées pour la ligne 4 (ex-lignes 14 et 24) </a:t>
            </a:r>
          </a:p>
          <a:p>
            <a:pPr algn="ctr"/>
            <a:endParaRPr lang="fr-FR" sz="1400" b="1" i="1" dirty="0">
              <a:solidFill>
                <a:srgbClr val="00B050"/>
              </a:solidFill>
            </a:endParaRPr>
          </a:p>
          <a:p>
            <a:pPr algn="ctr"/>
            <a:r>
              <a:rPr lang="fr-FR" sz="1400" i="1" dirty="0" smtClean="0">
                <a:solidFill>
                  <a:srgbClr val="00B050"/>
                </a:solidFill>
              </a:rPr>
              <a:t>- Variante en boucle avec suppression de l’arrêt Place des Colombes plébiscitée</a:t>
            </a:r>
          </a:p>
        </p:txBody>
      </p:sp>
    </p:spTree>
    <p:extLst>
      <p:ext uri="{BB962C8B-B14F-4D97-AF65-F5344CB8AC3E}">
        <p14:creationId xmlns:p14="http://schemas.microsoft.com/office/powerpoint/2010/main" val="3179021895"/>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150274" y="1366618"/>
            <a:ext cx="12704252" cy="6912768"/>
          </a:xfrm>
          <a:prstGeom prst="rect">
            <a:avLst/>
          </a:prstGeom>
        </p:spPr>
      </p:pic>
      <p:sp>
        <p:nvSpPr>
          <p:cNvPr id="5" name="Rectangle 4"/>
          <p:cNvSpPr/>
          <p:nvPr/>
        </p:nvSpPr>
        <p:spPr bwMode="auto">
          <a:xfrm>
            <a:off x="9598744" y="6244952"/>
            <a:ext cx="3255782" cy="1224136"/>
          </a:xfrm>
          <a:prstGeom prst="rect">
            <a:avLst/>
          </a:prstGeom>
          <a:solidFill>
            <a:schemeClr val="bg1"/>
          </a:solidFill>
          <a:ln w="12700" cap="flat" cmpd="sng" algn="ctr">
            <a:noFill/>
            <a:prstDash val="solid"/>
            <a:miter lim="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fr-FR" sz="3400" b="0" i="0" u="none" strike="noStrike" cap="none" normalizeH="0" baseline="0" smtClean="0">
              <a:ln>
                <a:noFill/>
              </a:ln>
              <a:solidFill>
                <a:srgbClr val="000000"/>
              </a:solidFill>
              <a:effectLst/>
              <a:latin typeface="Helvetica Light"/>
              <a:ea typeface="Helvetica Light"/>
              <a:cs typeface="Helvetica Light"/>
              <a:sym typeface="Helvetica Light"/>
            </a:endParaRPr>
          </a:p>
        </p:txBody>
      </p:sp>
      <p:sp>
        <p:nvSpPr>
          <p:cNvPr id="10241" name="Rectangle 1"/>
          <p:cNvSpPr>
            <a:spLocks/>
          </p:cNvSpPr>
          <p:nvPr/>
        </p:nvSpPr>
        <p:spPr bwMode="auto">
          <a:xfrm>
            <a:off x="0" y="9266238"/>
            <a:ext cx="13004800" cy="487362"/>
          </a:xfrm>
          <a:prstGeom prst="rect">
            <a:avLst/>
          </a:prstGeom>
          <a:solidFill>
            <a:srgbClr val="93C120"/>
          </a:solidFill>
          <a:ln>
            <a:noFill/>
          </a:ln>
          <a:effectLst>
            <a:outerShdw blurRad="25400" dist="12700" dir="5400000" algn="ctr" rotWithShape="0">
              <a:srgbClr val="000000">
                <a:alpha val="50000"/>
              </a:srgbClr>
            </a:outerShdw>
          </a:effectLst>
        </p:spPr>
        <p:txBody>
          <a:bodyPr lIns="0" tIns="0" rIns="0" bIns="0" anchor="ctr"/>
          <a:lstStyle/>
          <a:p>
            <a:pPr algn="ctr" eaLnBrk="1">
              <a:defRPr/>
            </a:pPr>
            <a:endParaRPr lang="fr-FR" altLang="fr-FR" sz="2200">
              <a:solidFill>
                <a:srgbClr val="FFFFFF"/>
              </a:solidFill>
            </a:endParaRPr>
          </a:p>
        </p:txBody>
      </p:sp>
      <p:sp>
        <p:nvSpPr>
          <p:cNvPr id="4099" name="Rectangle 3"/>
          <p:cNvSpPr>
            <a:spLocks/>
          </p:cNvSpPr>
          <p:nvPr/>
        </p:nvSpPr>
        <p:spPr bwMode="auto">
          <a:xfrm>
            <a:off x="4405313" y="227013"/>
            <a:ext cx="7653337"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spAutoFit/>
          </a:bodyPr>
          <a:lstStyle>
            <a:lvl1pPr defTabSz="457200">
              <a:defRPr sz="3400">
                <a:solidFill>
                  <a:srgbClr val="000000"/>
                </a:solidFill>
                <a:latin typeface="Helvetica Light"/>
                <a:ea typeface="Helvetica Light"/>
                <a:cs typeface="Helvetica Light"/>
                <a:sym typeface="Helvetica Light"/>
              </a:defRPr>
            </a:lvl1pPr>
            <a:lvl2pPr marL="742950" indent="-285750" defTabSz="457200">
              <a:defRPr sz="3400">
                <a:solidFill>
                  <a:srgbClr val="000000"/>
                </a:solidFill>
                <a:latin typeface="Helvetica Light"/>
                <a:ea typeface="Helvetica Light"/>
                <a:cs typeface="Helvetica Light"/>
                <a:sym typeface="Helvetica Light"/>
              </a:defRPr>
            </a:lvl2pPr>
            <a:lvl3pPr marL="1143000" indent="-228600" defTabSz="457200">
              <a:defRPr sz="3400">
                <a:solidFill>
                  <a:srgbClr val="000000"/>
                </a:solidFill>
                <a:latin typeface="Helvetica Light"/>
                <a:ea typeface="Helvetica Light"/>
                <a:cs typeface="Helvetica Light"/>
                <a:sym typeface="Helvetica Light"/>
              </a:defRPr>
            </a:lvl3pPr>
            <a:lvl4pPr marL="1600200" indent="-228600" defTabSz="457200">
              <a:defRPr sz="3400">
                <a:solidFill>
                  <a:srgbClr val="000000"/>
                </a:solidFill>
                <a:latin typeface="Helvetica Light"/>
                <a:ea typeface="Helvetica Light"/>
                <a:cs typeface="Helvetica Light"/>
                <a:sym typeface="Helvetica Light"/>
              </a:defRPr>
            </a:lvl4pPr>
            <a:lvl5pPr marL="2057400" indent="-228600" defTabSz="457200">
              <a:defRPr sz="3400">
                <a:solidFill>
                  <a:srgbClr val="000000"/>
                </a:solidFill>
                <a:latin typeface="Helvetica Light"/>
                <a:ea typeface="Helvetica Light"/>
                <a:cs typeface="Helvetica Light"/>
                <a:sym typeface="Helvetica Light"/>
              </a:defRPr>
            </a:lvl5pPr>
            <a:lvl6pPr marL="25146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6pPr>
            <a:lvl7pPr marL="29718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7pPr>
            <a:lvl8pPr marL="34290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8pPr>
            <a:lvl9pPr marL="38862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9pPr>
          </a:lstStyle>
          <a:p>
            <a:pPr algn="r" eaLnBrk="1"/>
            <a:r>
              <a:rPr lang="fr-FR" altLang="fr-FR" sz="2800" b="1">
                <a:solidFill>
                  <a:srgbClr val="FFFFFF"/>
                </a:solidFill>
                <a:latin typeface="Calibri" panose="020F0502020204030204" pitchFamily="34" charset="0"/>
                <a:sym typeface="Calibri" panose="020F0502020204030204" pitchFamily="34" charset="0"/>
              </a:rPr>
              <a:t>1. Titre 1</a:t>
            </a:r>
            <a:endParaRPr lang="fr-FR" altLang="fr-FR" sz="1800">
              <a:latin typeface="Calibri" panose="020F0502020204030204" pitchFamily="34" charset="0"/>
              <a:sym typeface="Calibri" panose="020F0502020204030204" pitchFamily="34" charset="0"/>
            </a:endParaRPr>
          </a:p>
        </p:txBody>
      </p:sp>
      <p:sp>
        <p:nvSpPr>
          <p:cNvPr id="9" name="Rectangle 8"/>
          <p:cNvSpPr/>
          <p:nvPr/>
        </p:nvSpPr>
        <p:spPr bwMode="auto">
          <a:xfrm>
            <a:off x="0" y="-19050"/>
            <a:ext cx="13004800" cy="985838"/>
          </a:xfrm>
          <a:prstGeom prst="rect">
            <a:avLst/>
          </a:prstGeom>
          <a:solidFill>
            <a:srgbClr val="94C11E"/>
          </a:solidFill>
          <a:ln w="12700" cap="flat" cmpd="sng" algn="ctr">
            <a:noFill/>
            <a:prstDash val="solid"/>
            <a:miter lim="0"/>
            <a:headEnd type="none" w="med" len="med"/>
            <a:tailEnd type="none" w="med" len="med"/>
          </a:ln>
          <a:effectLst>
            <a:outerShdw blurRad="25400" dist="12700" dir="5400000" algn="ctr" rotWithShape="0">
              <a:schemeClr val="bg1">
                <a:alpha val="50000"/>
              </a:schemeClr>
            </a:outerShdw>
          </a:effectLst>
        </p:spPr>
        <p:txBody>
          <a:bodyPr lIns="38100" tIns="38100" rIns="38100" bIns="38100" anchor="ctr">
            <a:spAutoFit/>
          </a:bodyPr>
          <a:lstStyle/>
          <a:p>
            <a:pPr algn="ctr" eaLnBrk="1">
              <a:defRPr/>
            </a:pPr>
            <a:endParaRPr lang="fr-FR"/>
          </a:p>
        </p:txBody>
      </p:sp>
      <p:pic>
        <p:nvPicPr>
          <p:cNvPr id="4101"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9163" y="220663"/>
            <a:ext cx="28733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p:cNvSpPr>
          <p:nvPr/>
        </p:nvSpPr>
        <p:spPr bwMode="auto">
          <a:xfrm>
            <a:off x="5522913" y="323850"/>
            <a:ext cx="111760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marL="609600" indent="-609600" defTabSz="457200">
              <a:defRPr sz="3400">
                <a:solidFill>
                  <a:srgbClr val="000000"/>
                </a:solidFill>
                <a:latin typeface="Helvetica Light"/>
                <a:ea typeface="Helvetica Light"/>
                <a:cs typeface="Helvetica Light"/>
                <a:sym typeface="Helvetica Light"/>
              </a:defRPr>
            </a:lvl1pPr>
            <a:lvl2pPr marL="742950" indent="-285750" defTabSz="457200">
              <a:defRPr sz="3400">
                <a:solidFill>
                  <a:srgbClr val="000000"/>
                </a:solidFill>
                <a:latin typeface="Helvetica Light"/>
                <a:ea typeface="Helvetica Light"/>
                <a:cs typeface="Helvetica Light"/>
                <a:sym typeface="Helvetica Light"/>
              </a:defRPr>
            </a:lvl2pPr>
            <a:lvl3pPr marL="1143000" indent="-228600" defTabSz="457200">
              <a:defRPr sz="3400">
                <a:solidFill>
                  <a:srgbClr val="000000"/>
                </a:solidFill>
                <a:latin typeface="Helvetica Light"/>
                <a:ea typeface="Helvetica Light"/>
                <a:cs typeface="Helvetica Light"/>
                <a:sym typeface="Helvetica Light"/>
              </a:defRPr>
            </a:lvl3pPr>
            <a:lvl4pPr marL="1600200" indent="-228600" defTabSz="457200">
              <a:defRPr sz="3400">
                <a:solidFill>
                  <a:srgbClr val="000000"/>
                </a:solidFill>
                <a:latin typeface="Helvetica Light"/>
                <a:ea typeface="Helvetica Light"/>
                <a:cs typeface="Helvetica Light"/>
                <a:sym typeface="Helvetica Light"/>
              </a:defRPr>
            </a:lvl4pPr>
            <a:lvl5pPr marL="2057400" indent="-228600" defTabSz="457200">
              <a:defRPr sz="3400">
                <a:solidFill>
                  <a:srgbClr val="000000"/>
                </a:solidFill>
                <a:latin typeface="Helvetica Light"/>
                <a:ea typeface="Helvetica Light"/>
                <a:cs typeface="Helvetica Light"/>
                <a:sym typeface="Helvetica Light"/>
              </a:defRPr>
            </a:lvl5pPr>
            <a:lvl6pPr marL="25146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6pPr>
            <a:lvl7pPr marL="29718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7pPr>
            <a:lvl8pPr marL="34290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8pPr>
            <a:lvl9pPr marL="38862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9pPr>
          </a:lstStyle>
          <a:p>
            <a:pPr eaLnBrk="1">
              <a:lnSpc>
                <a:spcPct val="80000"/>
              </a:lnSpc>
              <a:spcBef>
                <a:spcPts val="400"/>
              </a:spcBef>
            </a:pPr>
            <a:r>
              <a:rPr lang="fr-FR" altLang="fr-FR" sz="3200" b="1" dirty="0" smtClean="0">
                <a:solidFill>
                  <a:schemeClr val="tx1"/>
                </a:solidFill>
                <a:latin typeface="Calibri" panose="020F0502020204030204" pitchFamily="34" charset="0"/>
                <a:sym typeface="Calibri" panose="020F0502020204030204" pitchFamily="34" charset="0"/>
              </a:rPr>
              <a:t>Diagnostic du réseau bus CTS</a:t>
            </a:r>
            <a:endParaRPr lang="fr-FR" altLang="fr-FR" sz="3200" b="1" dirty="0">
              <a:solidFill>
                <a:schemeClr val="tx1"/>
              </a:solidFill>
              <a:latin typeface="Calibri" panose="020F0502020204030204" pitchFamily="34" charset="0"/>
              <a:sym typeface="Calibri" panose="020F0502020204030204" pitchFamily="34" charset="0"/>
            </a:endParaRPr>
          </a:p>
        </p:txBody>
      </p:sp>
      <p:sp>
        <p:nvSpPr>
          <p:cNvPr id="2" name="ZoneTexte 1"/>
          <p:cNvSpPr txBox="1"/>
          <p:nvPr/>
        </p:nvSpPr>
        <p:spPr>
          <a:xfrm>
            <a:off x="615800" y="8235128"/>
            <a:ext cx="11449272" cy="1015663"/>
          </a:xfrm>
          <a:prstGeom prst="rect">
            <a:avLst/>
          </a:prstGeom>
          <a:noFill/>
        </p:spPr>
        <p:txBody>
          <a:bodyPr wrap="square" rtlCol="0">
            <a:spAutoFit/>
          </a:bodyPr>
          <a:lstStyle/>
          <a:p>
            <a:pPr marL="457200" indent="-457200">
              <a:buFont typeface="Arial" panose="020B0604020202020204" pitchFamily="34" charset="0"/>
              <a:buChar char="•"/>
            </a:pPr>
            <a:r>
              <a:rPr lang="fr-FR" sz="2000" dirty="0" smtClean="0"/>
              <a:t>14% des déplacements en transports en commun contre 15,5% dans l’EMS</a:t>
            </a:r>
          </a:p>
          <a:p>
            <a:pPr marL="457200" indent="-457200">
              <a:buFont typeface="Arial" panose="020B0604020202020204" pitchFamily="34" charset="0"/>
              <a:buChar char="•"/>
            </a:pPr>
            <a:r>
              <a:rPr lang="fr-FR" sz="2000" dirty="0" smtClean="0">
                <a:sym typeface="Wingdings" panose="05000000000000000000" pitchFamily="2" charset="2"/>
              </a:rPr>
              <a:t>49% des déplacements en voiture contre 37% dans l’EMS !!</a:t>
            </a:r>
          </a:p>
          <a:p>
            <a:pPr marL="914400" lvl="1" indent="-457200">
              <a:buFont typeface="Wingdings" panose="05000000000000000000" pitchFamily="2" charset="2"/>
              <a:buChar char="Ø"/>
            </a:pPr>
            <a:r>
              <a:rPr lang="fr-FR" sz="2000" dirty="0" smtClean="0">
                <a:sym typeface="Wingdings" panose="05000000000000000000" pitchFamily="2" charset="2"/>
              </a:rPr>
              <a:t>Enjeu : faire progresser l’usage des TC pour réduire la place de la voiture dans le secteur</a:t>
            </a:r>
            <a:endParaRPr lang="fr-FR" sz="2000" dirty="0"/>
          </a:p>
        </p:txBody>
      </p:sp>
      <p:sp>
        <p:nvSpPr>
          <p:cNvPr id="10" name="ZoneTexte 9"/>
          <p:cNvSpPr txBox="1"/>
          <p:nvPr/>
        </p:nvSpPr>
        <p:spPr>
          <a:xfrm>
            <a:off x="1555528" y="990000"/>
            <a:ext cx="11449272" cy="400110"/>
          </a:xfrm>
          <a:prstGeom prst="rect">
            <a:avLst/>
          </a:prstGeom>
          <a:noFill/>
        </p:spPr>
        <p:txBody>
          <a:bodyPr wrap="square" rtlCol="0">
            <a:spAutoFit/>
          </a:bodyPr>
          <a:lstStyle/>
          <a:p>
            <a:r>
              <a:rPr lang="fr-FR" sz="2000" b="1" dirty="0" smtClean="0"/>
              <a:t>Enquête mobilité allégée – 2019 (secteur Neuhof-</a:t>
            </a:r>
            <a:r>
              <a:rPr lang="fr-FR" sz="2000" b="1" dirty="0" err="1" smtClean="0"/>
              <a:t>Meinau</a:t>
            </a:r>
            <a:r>
              <a:rPr lang="fr-FR" sz="2000" b="1" dirty="0" smtClean="0"/>
              <a:t>) :</a:t>
            </a:r>
            <a:endParaRPr lang="fr-FR" sz="2000" b="1" dirty="0"/>
          </a:p>
        </p:txBody>
      </p:sp>
      <p:pic>
        <p:nvPicPr>
          <p:cNvPr id="3" name="Image 2"/>
          <p:cNvPicPr>
            <a:picLocks noChangeAspect="1"/>
          </p:cNvPicPr>
          <p:nvPr/>
        </p:nvPicPr>
        <p:blipFill>
          <a:blip r:embed="rId4"/>
          <a:stretch>
            <a:fillRect/>
          </a:stretch>
        </p:blipFill>
        <p:spPr>
          <a:xfrm>
            <a:off x="10222458" y="3436640"/>
            <a:ext cx="2610290" cy="360040"/>
          </a:xfrm>
          <a:prstGeom prst="rect">
            <a:avLst/>
          </a:prstGeom>
        </p:spPr>
      </p:pic>
      <p:pic>
        <p:nvPicPr>
          <p:cNvPr id="4" name="Image 3"/>
          <p:cNvPicPr>
            <a:picLocks noChangeAspect="1"/>
          </p:cNvPicPr>
          <p:nvPr/>
        </p:nvPicPr>
        <p:blipFill>
          <a:blip r:embed="rId5"/>
          <a:stretch>
            <a:fillRect/>
          </a:stretch>
        </p:blipFill>
        <p:spPr>
          <a:xfrm>
            <a:off x="9382720" y="3860023"/>
            <a:ext cx="3248596" cy="3090425"/>
          </a:xfrm>
          <a:prstGeom prst="rect">
            <a:avLst/>
          </a:prstGeom>
        </p:spPr>
      </p:pic>
    </p:spTree>
    <p:extLst>
      <p:ext uri="{BB962C8B-B14F-4D97-AF65-F5344CB8AC3E}">
        <p14:creationId xmlns:p14="http://schemas.microsoft.com/office/powerpoint/2010/main" val="384526829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p:cNvSpPr>
          <p:nvPr/>
        </p:nvSpPr>
        <p:spPr bwMode="auto">
          <a:xfrm>
            <a:off x="0" y="9266238"/>
            <a:ext cx="13004800" cy="487362"/>
          </a:xfrm>
          <a:prstGeom prst="rect">
            <a:avLst/>
          </a:prstGeom>
          <a:solidFill>
            <a:srgbClr val="93C120"/>
          </a:solidFill>
          <a:ln>
            <a:noFill/>
          </a:ln>
          <a:effectLst>
            <a:outerShdw blurRad="25400" dist="12700" dir="5400000" algn="ctr" rotWithShape="0">
              <a:srgbClr val="000000">
                <a:alpha val="50000"/>
              </a:srgbClr>
            </a:outerShdw>
          </a:effectLst>
        </p:spPr>
        <p:txBody>
          <a:bodyPr lIns="0" tIns="0" rIns="0" bIns="0" anchor="ctr"/>
          <a:lstStyle/>
          <a:p>
            <a:pPr algn="ctr" eaLnBrk="1">
              <a:defRPr/>
            </a:pPr>
            <a:endParaRPr lang="fr-FR" altLang="fr-FR" sz="2200">
              <a:solidFill>
                <a:srgbClr val="FFFFFF"/>
              </a:solidFill>
            </a:endParaRPr>
          </a:p>
        </p:txBody>
      </p:sp>
      <p:sp>
        <p:nvSpPr>
          <p:cNvPr id="4099" name="Rectangle 3"/>
          <p:cNvSpPr>
            <a:spLocks/>
          </p:cNvSpPr>
          <p:nvPr/>
        </p:nvSpPr>
        <p:spPr bwMode="auto">
          <a:xfrm>
            <a:off x="4405313" y="227013"/>
            <a:ext cx="7653337"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spAutoFit/>
          </a:bodyPr>
          <a:lstStyle>
            <a:lvl1pPr defTabSz="457200">
              <a:defRPr sz="3400">
                <a:solidFill>
                  <a:srgbClr val="000000"/>
                </a:solidFill>
                <a:latin typeface="Helvetica Light"/>
                <a:ea typeface="Helvetica Light"/>
                <a:cs typeface="Helvetica Light"/>
                <a:sym typeface="Helvetica Light"/>
              </a:defRPr>
            </a:lvl1pPr>
            <a:lvl2pPr marL="742950" indent="-285750" defTabSz="457200">
              <a:defRPr sz="3400">
                <a:solidFill>
                  <a:srgbClr val="000000"/>
                </a:solidFill>
                <a:latin typeface="Helvetica Light"/>
                <a:ea typeface="Helvetica Light"/>
                <a:cs typeface="Helvetica Light"/>
                <a:sym typeface="Helvetica Light"/>
              </a:defRPr>
            </a:lvl2pPr>
            <a:lvl3pPr marL="1143000" indent="-228600" defTabSz="457200">
              <a:defRPr sz="3400">
                <a:solidFill>
                  <a:srgbClr val="000000"/>
                </a:solidFill>
                <a:latin typeface="Helvetica Light"/>
                <a:ea typeface="Helvetica Light"/>
                <a:cs typeface="Helvetica Light"/>
                <a:sym typeface="Helvetica Light"/>
              </a:defRPr>
            </a:lvl3pPr>
            <a:lvl4pPr marL="1600200" indent="-228600" defTabSz="457200">
              <a:defRPr sz="3400">
                <a:solidFill>
                  <a:srgbClr val="000000"/>
                </a:solidFill>
                <a:latin typeface="Helvetica Light"/>
                <a:ea typeface="Helvetica Light"/>
                <a:cs typeface="Helvetica Light"/>
                <a:sym typeface="Helvetica Light"/>
              </a:defRPr>
            </a:lvl4pPr>
            <a:lvl5pPr marL="2057400" indent="-228600" defTabSz="457200">
              <a:defRPr sz="3400">
                <a:solidFill>
                  <a:srgbClr val="000000"/>
                </a:solidFill>
                <a:latin typeface="Helvetica Light"/>
                <a:ea typeface="Helvetica Light"/>
                <a:cs typeface="Helvetica Light"/>
                <a:sym typeface="Helvetica Light"/>
              </a:defRPr>
            </a:lvl5pPr>
            <a:lvl6pPr marL="25146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6pPr>
            <a:lvl7pPr marL="29718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7pPr>
            <a:lvl8pPr marL="34290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8pPr>
            <a:lvl9pPr marL="38862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9pPr>
          </a:lstStyle>
          <a:p>
            <a:pPr algn="r" eaLnBrk="1"/>
            <a:r>
              <a:rPr lang="fr-FR" altLang="fr-FR" sz="2800" b="1">
                <a:solidFill>
                  <a:srgbClr val="FFFFFF"/>
                </a:solidFill>
                <a:latin typeface="Calibri" panose="020F0502020204030204" pitchFamily="34" charset="0"/>
                <a:sym typeface="Calibri" panose="020F0502020204030204" pitchFamily="34" charset="0"/>
              </a:rPr>
              <a:t>1. Titre 1</a:t>
            </a:r>
            <a:endParaRPr lang="fr-FR" altLang="fr-FR" sz="1800">
              <a:latin typeface="Calibri" panose="020F0502020204030204" pitchFamily="34" charset="0"/>
              <a:sym typeface="Calibri" panose="020F0502020204030204" pitchFamily="34" charset="0"/>
            </a:endParaRPr>
          </a:p>
        </p:txBody>
      </p:sp>
      <p:sp>
        <p:nvSpPr>
          <p:cNvPr id="9" name="Rectangle 8"/>
          <p:cNvSpPr/>
          <p:nvPr/>
        </p:nvSpPr>
        <p:spPr bwMode="auto">
          <a:xfrm>
            <a:off x="0" y="-19050"/>
            <a:ext cx="13004800" cy="985838"/>
          </a:xfrm>
          <a:prstGeom prst="rect">
            <a:avLst/>
          </a:prstGeom>
          <a:solidFill>
            <a:srgbClr val="94C11E"/>
          </a:solidFill>
          <a:ln w="12700" cap="flat" cmpd="sng" algn="ctr">
            <a:noFill/>
            <a:prstDash val="solid"/>
            <a:miter lim="0"/>
            <a:headEnd type="none" w="med" len="med"/>
            <a:tailEnd type="none" w="med" len="med"/>
          </a:ln>
          <a:effectLst>
            <a:outerShdw blurRad="25400" dist="12700" dir="5400000" algn="ctr" rotWithShape="0">
              <a:schemeClr val="bg1">
                <a:alpha val="50000"/>
              </a:schemeClr>
            </a:outerShdw>
          </a:effectLst>
        </p:spPr>
        <p:txBody>
          <a:bodyPr lIns="38100" tIns="38100" rIns="38100" bIns="38100" anchor="ctr">
            <a:spAutoFit/>
          </a:bodyPr>
          <a:lstStyle/>
          <a:p>
            <a:pPr algn="ctr" eaLnBrk="1">
              <a:defRPr/>
            </a:pPr>
            <a:endParaRPr lang="fr-FR"/>
          </a:p>
        </p:txBody>
      </p:sp>
      <p:pic>
        <p:nvPicPr>
          <p:cNvPr id="4101" name="Imag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9163" y="220663"/>
            <a:ext cx="28733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p:cNvSpPr>
          <p:nvPr/>
        </p:nvSpPr>
        <p:spPr bwMode="auto">
          <a:xfrm>
            <a:off x="5522913" y="323850"/>
            <a:ext cx="111760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marL="609600" indent="-609600" defTabSz="457200">
              <a:defRPr sz="3400">
                <a:solidFill>
                  <a:srgbClr val="000000"/>
                </a:solidFill>
                <a:latin typeface="Helvetica Light"/>
                <a:ea typeface="Helvetica Light"/>
                <a:cs typeface="Helvetica Light"/>
                <a:sym typeface="Helvetica Light"/>
              </a:defRPr>
            </a:lvl1pPr>
            <a:lvl2pPr marL="742950" indent="-285750" defTabSz="457200">
              <a:defRPr sz="3400">
                <a:solidFill>
                  <a:srgbClr val="000000"/>
                </a:solidFill>
                <a:latin typeface="Helvetica Light"/>
                <a:ea typeface="Helvetica Light"/>
                <a:cs typeface="Helvetica Light"/>
                <a:sym typeface="Helvetica Light"/>
              </a:defRPr>
            </a:lvl2pPr>
            <a:lvl3pPr marL="1143000" indent="-228600" defTabSz="457200">
              <a:defRPr sz="3400">
                <a:solidFill>
                  <a:srgbClr val="000000"/>
                </a:solidFill>
                <a:latin typeface="Helvetica Light"/>
                <a:ea typeface="Helvetica Light"/>
                <a:cs typeface="Helvetica Light"/>
                <a:sym typeface="Helvetica Light"/>
              </a:defRPr>
            </a:lvl3pPr>
            <a:lvl4pPr marL="1600200" indent="-228600" defTabSz="457200">
              <a:defRPr sz="3400">
                <a:solidFill>
                  <a:srgbClr val="000000"/>
                </a:solidFill>
                <a:latin typeface="Helvetica Light"/>
                <a:ea typeface="Helvetica Light"/>
                <a:cs typeface="Helvetica Light"/>
                <a:sym typeface="Helvetica Light"/>
              </a:defRPr>
            </a:lvl4pPr>
            <a:lvl5pPr marL="2057400" indent="-228600" defTabSz="457200">
              <a:defRPr sz="3400">
                <a:solidFill>
                  <a:srgbClr val="000000"/>
                </a:solidFill>
                <a:latin typeface="Helvetica Light"/>
                <a:ea typeface="Helvetica Light"/>
                <a:cs typeface="Helvetica Light"/>
                <a:sym typeface="Helvetica Light"/>
              </a:defRPr>
            </a:lvl5pPr>
            <a:lvl6pPr marL="25146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6pPr>
            <a:lvl7pPr marL="29718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7pPr>
            <a:lvl8pPr marL="34290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8pPr>
            <a:lvl9pPr marL="38862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9pPr>
          </a:lstStyle>
          <a:p>
            <a:pPr eaLnBrk="1">
              <a:lnSpc>
                <a:spcPct val="80000"/>
              </a:lnSpc>
              <a:spcBef>
                <a:spcPts val="400"/>
              </a:spcBef>
            </a:pPr>
            <a:r>
              <a:rPr lang="fr-FR" altLang="fr-FR" sz="3200" b="1" dirty="0" smtClean="0">
                <a:solidFill>
                  <a:schemeClr val="tx1"/>
                </a:solidFill>
                <a:latin typeface="Calibri" panose="020F0502020204030204" pitchFamily="34" charset="0"/>
                <a:sym typeface="Calibri" panose="020F0502020204030204" pitchFamily="34" charset="0"/>
              </a:rPr>
              <a:t>Diagnostic du réseau bus CTS</a:t>
            </a:r>
            <a:endParaRPr lang="fr-FR" altLang="fr-FR" sz="3200" b="1" dirty="0">
              <a:solidFill>
                <a:schemeClr val="tx1"/>
              </a:solidFill>
              <a:latin typeface="Calibri" panose="020F0502020204030204" pitchFamily="34" charset="0"/>
              <a:sym typeface="Calibri" panose="020F0502020204030204" pitchFamily="34" charset="0"/>
            </a:endParaRPr>
          </a:p>
        </p:txBody>
      </p:sp>
      <p:pic>
        <p:nvPicPr>
          <p:cNvPr id="2" name="Image 1"/>
          <p:cNvPicPr>
            <a:picLocks noChangeAspect="1"/>
          </p:cNvPicPr>
          <p:nvPr/>
        </p:nvPicPr>
        <p:blipFill>
          <a:blip r:embed="rId3"/>
          <a:stretch>
            <a:fillRect/>
          </a:stretch>
        </p:blipFill>
        <p:spPr>
          <a:xfrm>
            <a:off x="93688" y="1019176"/>
            <a:ext cx="5869285" cy="8229621"/>
          </a:xfrm>
          <a:prstGeom prst="rect">
            <a:avLst/>
          </a:prstGeom>
        </p:spPr>
      </p:pic>
      <p:sp>
        <p:nvSpPr>
          <p:cNvPr id="3" name="ZoneTexte 2"/>
          <p:cNvSpPr txBox="1"/>
          <p:nvPr/>
        </p:nvSpPr>
        <p:spPr>
          <a:xfrm>
            <a:off x="6178364" y="1323240"/>
            <a:ext cx="6480720" cy="3416320"/>
          </a:xfrm>
          <a:prstGeom prst="rect">
            <a:avLst/>
          </a:prstGeom>
          <a:noFill/>
        </p:spPr>
        <p:txBody>
          <a:bodyPr wrap="square" rtlCol="0">
            <a:spAutoFit/>
          </a:bodyPr>
          <a:lstStyle/>
          <a:p>
            <a:r>
              <a:rPr lang="fr-FR" sz="2400" b="1" dirty="0" smtClean="0"/>
              <a:t>Secteur Neuhof + </a:t>
            </a:r>
            <a:r>
              <a:rPr lang="fr-FR" sz="2400" b="1" dirty="0" err="1" smtClean="0"/>
              <a:t>Meinau</a:t>
            </a:r>
            <a:endParaRPr lang="fr-FR" sz="2400" b="1" dirty="0"/>
          </a:p>
          <a:p>
            <a:endParaRPr lang="fr-FR" sz="2400" b="1" dirty="0" smtClean="0"/>
          </a:p>
          <a:p>
            <a:r>
              <a:rPr lang="fr-FR" sz="2400" dirty="0" smtClean="0"/>
              <a:t>Fréquentation par jour dans le périmètre</a:t>
            </a:r>
          </a:p>
          <a:p>
            <a:pPr marL="285750" indent="-285750">
              <a:buFont typeface="Arial" panose="020B0604020202020204" pitchFamily="34" charset="0"/>
              <a:buChar char="•"/>
            </a:pPr>
            <a:r>
              <a:rPr lang="fr-FR" sz="2400" dirty="0" smtClean="0"/>
              <a:t>Ligne 14/24 : 8500 voyages</a:t>
            </a:r>
          </a:p>
          <a:p>
            <a:pPr marL="285750" indent="-285750">
              <a:buFont typeface="Arial" panose="020B0604020202020204" pitchFamily="34" charset="0"/>
              <a:buChar char="•"/>
            </a:pPr>
            <a:r>
              <a:rPr lang="fr-FR" sz="2400" dirty="0"/>
              <a:t>Ligne 40 : </a:t>
            </a:r>
            <a:r>
              <a:rPr lang="fr-FR" sz="2400" dirty="0" smtClean="0"/>
              <a:t>3000 voyages</a:t>
            </a:r>
            <a:endParaRPr lang="fr-FR" sz="2400" dirty="0"/>
          </a:p>
          <a:p>
            <a:pPr marL="285750" indent="-285750">
              <a:buFont typeface="Arial" panose="020B0604020202020204" pitchFamily="34" charset="0"/>
              <a:buChar char="•"/>
            </a:pPr>
            <a:r>
              <a:rPr lang="fr-FR" sz="2400" dirty="0" smtClean="0"/>
              <a:t>Ligne 57/67 : 3500 voyages</a:t>
            </a:r>
          </a:p>
          <a:p>
            <a:pPr marL="285750" indent="-285750">
              <a:buFont typeface="Arial" panose="020B0604020202020204" pitchFamily="34" charset="0"/>
              <a:buChar char="•"/>
            </a:pPr>
            <a:r>
              <a:rPr lang="fr-FR" sz="2400" dirty="0" smtClean="0"/>
              <a:t>Ligne 27 : 1500 voyages</a:t>
            </a:r>
          </a:p>
          <a:p>
            <a:endParaRPr lang="fr-FR" sz="2400" dirty="0"/>
          </a:p>
          <a:p>
            <a:r>
              <a:rPr lang="fr-FR" sz="2400" b="1" dirty="0"/>
              <a:t>Total bus = 16 500 </a:t>
            </a:r>
            <a:r>
              <a:rPr lang="fr-FR" sz="2400" b="1" dirty="0" smtClean="0"/>
              <a:t>voyages/jour</a:t>
            </a:r>
            <a:endParaRPr lang="fr-FR" sz="2400" b="1" dirty="0"/>
          </a:p>
        </p:txBody>
      </p:sp>
      <p:graphicFrame>
        <p:nvGraphicFramePr>
          <p:cNvPr id="4" name="Tableau 3"/>
          <p:cNvGraphicFramePr>
            <a:graphicFrameLocks noGrp="1"/>
          </p:cNvGraphicFramePr>
          <p:nvPr>
            <p:extLst>
              <p:ext uri="{D42A27DB-BD31-4B8C-83A1-F6EECF244321}">
                <p14:modId xmlns:p14="http://schemas.microsoft.com/office/powerpoint/2010/main" val="521196701"/>
              </p:ext>
            </p:extLst>
          </p:nvPr>
        </p:nvGraphicFramePr>
        <p:xfrm>
          <a:off x="6286376" y="5304672"/>
          <a:ext cx="6264696" cy="1335365"/>
        </p:xfrm>
        <a:graphic>
          <a:graphicData uri="http://schemas.openxmlformats.org/drawingml/2006/table">
            <a:tbl>
              <a:tblPr firstRow="1" bandRow="1">
                <a:tableStyleId>{5C22544A-7EE6-4342-B048-85BDC9FD1C3A}</a:tableStyleId>
              </a:tblPr>
              <a:tblGrid>
                <a:gridCol w="6264696">
                  <a:extLst>
                    <a:ext uri="{9D8B030D-6E8A-4147-A177-3AD203B41FA5}">
                      <a16:colId xmlns:a16="http://schemas.microsoft.com/office/drawing/2014/main" val="3448172121"/>
                    </a:ext>
                  </a:extLst>
                </a:gridCol>
              </a:tblGrid>
              <a:tr h="425684">
                <a:tc>
                  <a:txBody>
                    <a:bodyPr/>
                    <a:lstStyle/>
                    <a:p>
                      <a:r>
                        <a:rPr lang="fr-FR" dirty="0" smtClean="0"/>
                        <a:t>Les +</a:t>
                      </a:r>
                      <a:endParaRPr lang="fr-FR" dirty="0"/>
                    </a:p>
                  </a:txBody>
                  <a:tcPr/>
                </a:tc>
                <a:extLst>
                  <a:ext uri="{0D108BD9-81ED-4DB2-BD59-A6C34878D82A}">
                    <a16:rowId xmlns:a16="http://schemas.microsoft.com/office/drawing/2014/main" val="3000571189"/>
                  </a:ext>
                </a:extLst>
              </a:tr>
              <a:tr h="909681">
                <a:tc>
                  <a:txBody>
                    <a:bodyPr/>
                    <a:lstStyle/>
                    <a:p>
                      <a:pPr marL="285750" indent="-285750">
                        <a:spcAft>
                          <a:spcPts val="1200"/>
                        </a:spcAft>
                        <a:buFontTx/>
                        <a:buChar char="-"/>
                      </a:pPr>
                      <a:r>
                        <a:rPr lang="fr-FR" dirty="0" smtClean="0"/>
                        <a:t>Une bonne diversité</a:t>
                      </a:r>
                      <a:r>
                        <a:rPr lang="fr-FR" baseline="0" dirty="0" smtClean="0"/>
                        <a:t> de</a:t>
                      </a:r>
                      <a:r>
                        <a:rPr lang="fr-FR" dirty="0" smtClean="0"/>
                        <a:t> liaisons directes</a:t>
                      </a:r>
                    </a:p>
                    <a:p>
                      <a:pPr marL="285750" indent="-285750">
                        <a:spcAft>
                          <a:spcPts val="1200"/>
                        </a:spcAft>
                        <a:buFontTx/>
                        <a:buChar char="-"/>
                      </a:pPr>
                      <a:r>
                        <a:rPr lang="fr-FR" dirty="0" smtClean="0"/>
                        <a:t>Une bonne couverture du territoire</a:t>
                      </a:r>
                      <a:endParaRPr lang="fr-FR" dirty="0"/>
                    </a:p>
                  </a:txBody>
                  <a:tcPr/>
                </a:tc>
                <a:extLst>
                  <a:ext uri="{0D108BD9-81ED-4DB2-BD59-A6C34878D82A}">
                    <a16:rowId xmlns:a16="http://schemas.microsoft.com/office/drawing/2014/main" val="3699866048"/>
                  </a:ext>
                </a:extLst>
              </a:tr>
            </a:tbl>
          </a:graphicData>
        </a:graphic>
      </p:graphicFrame>
      <p:graphicFrame>
        <p:nvGraphicFramePr>
          <p:cNvPr id="12" name="Tableau 11"/>
          <p:cNvGraphicFramePr>
            <a:graphicFrameLocks noGrp="1"/>
          </p:cNvGraphicFramePr>
          <p:nvPr>
            <p:extLst>
              <p:ext uri="{D42A27DB-BD31-4B8C-83A1-F6EECF244321}">
                <p14:modId xmlns:p14="http://schemas.microsoft.com/office/powerpoint/2010/main" val="4187729283"/>
              </p:ext>
            </p:extLst>
          </p:nvPr>
        </p:nvGraphicFramePr>
        <p:xfrm>
          <a:off x="6286376" y="6856062"/>
          <a:ext cx="6264696" cy="1867694"/>
        </p:xfrm>
        <a:graphic>
          <a:graphicData uri="http://schemas.openxmlformats.org/drawingml/2006/table">
            <a:tbl>
              <a:tblPr firstRow="1" bandRow="1">
                <a:tableStyleId>{5C22544A-7EE6-4342-B048-85BDC9FD1C3A}</a:tableStyleId>
              </a:tblPr>
              <a:tblGrid>
                <a:gridCol w="6264696">
                  <a:extLst>
                    <a:ext uri="{9D8B030D-6E8A-4147-A177-3AD203B41FA5}">
                      <a16:colId xmlns:a16="http://schemas.microsoft.com/office/drawing/2014/main" val="3448172121"/>
                    </a:ext>
                  </a:extLst>
                </a:gridCol>
              </a:tblGrid>
              <a:tr h="404575">
                <a:tc>
                  <a:txBody>
                    <a:bodyPr/>
                    <a:lstStyle/>
                    <a:p>
                      <a:r>
                        <a:rPr lang="fr-FR" dirty="0" smtClean="0"/>
                        <a:t>Les -</a:t>
                      </a:r>
                      <a:endParaRPr lang="fr-FR" dirty="0"/>
                    </a:p>
                  </a:txBody>
                  <a:tcPr/>
                </a:tc>
                <a:extLst>
                  <a:ext uri="{0D108BD9-81ED-4DB2-BD59-A6C34878D82A}">
                    <a16:rowId xmlns:a16="http://schemas.microsoft.com/office/drawing/2014/main" val="3000571189"/>
                  </a:ext>
                </a:extLst>
              </a:tr>
              <a:tr h="1463119">
                <a:tc>
                  <a:txBody>
                    <a:bodyPr/>
                    <a:lstStyle/>
                    <a:p>
                      <a:pPr marL="285750" indent="-285750">
                        <a:spcAft>
                          <a:spcPts val="1200"/>
                        </a:spcAft>
                        <a:buFontTx/>
                        <a:buChar char="-"/>
                      </a:pPr>
                      <a:r>
                        <a:rPr lang="fr-FR" dirty="0" smtClean="0"/>
                        <a:t>Des fréquences modestes</a:t>
                      </a:r>
                      <a:r>
                        <a:rPr lang="fr-FR" baseline="0" dirty="0" smtClean="0"/>
                        <a:t> par rapport au potentiel d’usagers (15 à 30 min d’intervalle selon les lignes)</a:t>
                      </a:r>
                      <a:endParaRPr lang="fr-FR" dirty="0" smtClean="0"/>
                    </a:p>
                    <a:p>
                      <a:pPr marL="285750" indent="-285750">
                        <a:spcAft>
                          <a:spcPts val="1200"/>
                        </a:spcAft>
                        <a:buFontTx/>
                        <a:buChar char="-"/>
                      </a:pPr>
                      <a:r>
                        <a:rPr lang="fr-FR" dirty="0" smtClean="0"/>
                        <a:t>Un réseau peu lisible et complexe (antennes, troncs</a:t>
                      </a:r>
                      <a:r>
                        <a:rPr lang="fr-FR" baseline="0" dirty="0" smtClean="0"/>
                        <a:t> communs, itinéraires variables…)</a:t>
                      </a:r>
                      <a:endParaRPr lang="fr-FR" dirty="0"/>
                    </a:p>
                  </a:txBody>
                  <a:tcPr/>
                </a:tc>
                <a:extLst>
                  <a:ext uri="{0D108BD9-81ED-4DB2-BD59-A6C34878D82A}">
                    <a16:rowId xmlns:a16="http://schemas.microsoft.com/office/drawing/2014/main" val="3699866048"/>
                  </a:ext>
                </a:extLst>
              </a:tr>
            </a:tbl>
          </a:graphicData>
        </a:graphic>
      </p:graphicFrame>
      <p:sp>
        <p:nvSpPr>
          <p:cNvPr id="5" name="Forme libre 4"/>
          <p:cNvSpPr/>
          <p:nvPr/>
        </p:nvSpPr>
        <p:spPr bwMode="auto">
          <a:xfrm>
            <a:off x="150312" y="2342367"/>
            <a:ext cx="5862181" cy="6876789"/>
          </a:xfrm>
          <a:custGeom>
            <a:avLst/>
            <a:gdLst>
              <a:gd name="connsiteX0" fmla="*/ 876822 w 5862181"/>
              <a:gd name="connsiteY0" fmla="*/ 3219189 h 6864263"/>
              <a:gd name="connsiteX1" fmla="*/ 0 w 5862181"/>
              <a:gd name="connsiteY1" fmla="*/ 2868460 h 6864263"/>
              <a:gd name="connsiteX2" fmla="*/ 0 w 5862181"/>
              <a:gd name="connsiteY2" fmla="*/ 2467628 h 6864263"/>
              <a:gd name="connsiteX3" fmla="*/ 100209 w 5862181"/>
              <a:gd name="connsiteY3" fmla="*/ 313151 h 6864263"/>
              <a:gd name="connsiteX4" fmla="*/ 450937 w 5862181"/>
              <a:gd name="connsiteY4" fmla="*/ 0 h 6864263"/>
              <a:gd name="connsiteX5" fmla="*/ 2029217 w 5862181"/>
              <a:gd name="connsiteY5" fmla="*/ 1415441 h 6864263"/>
              <a:gd name="connsiteX6" fmla="*/ 3269293 w 5862181"/>
              <a:gd name="connsiteY6" fmla="*/ 1540702 h 6864263"/>
              <a:gd name="connsiteX7" fmla="*/ 4308954 w 5862181"/>
              <a:gd name="connsiteY7" fmla="*/ 1515649 h 6864263"/>
              <a:gd name="connsiteX8" fmla="*/ 5110620 w 5862181"/>
              <a:gd name="connsiteY8" fmla="*/ 1991639 h 6864263"/>
              <a:gd name="connsiteX9" fmla="*/ 5711869 w 5862181"/>
              <a:gd name="connsiteY9" fmla="*/ 2630466 h 6864263"/>
              <a:gd name="connsiteX10" fmla="*/ 5862181 w 5862181"/>
              <a:gd name="connsiteY10" fmla="*/ 3156559 h 6864263"/>
              <a:gd name="connsiteX11" fmla="*/ 5812077 w 5862181"/>
              <a:gd name="connsiteY11" fmla="*/ 6638795 h 6864263"/>
              <a:gd name="connsiteX12" fmla="*/ 5611661 w 5862181"/>
              <a:gd name="connsiteY12" fmla="*/ 6864263 h 6864263"/>
              <a:gd name="connsiteX13" fmla="*/ 2855935 w 5862181"/>
              <a:gd name="connsiteY13" fmla="*/ 6814159 h 6864263"/>
              <a:gd name="connsiteX14" fmla="*/ 2167003 w 5862181"/>
              <a:gd name="connsiteY14" fmla="*/ 6526060 h 6864263"/>
              <a:gd name="connsiteX15" fmla="*/ 1691014 w 5862181"/>
              <a:gd name="connsiteY15" fmla="*/ 5624186 h 6864263"/>
              <a:gd name="connsiteX16" fmla="*/ 1778696 w 5862181"/>
              <a:gd name="connsiteY16" fmla="*/ 3544866 h 6864263"/>
              <a:gd name="connsiteX17" fmla="*/ 1540702 w 5862181"/>
              <a:gd name="connsiteY17" fmla="*/ 3369502 h 6864263"/>
              <a:gd name="connsiteX18" fmla="*/ 601250 w 5862181"/>
              <a:gd name="connsiteY18" fmla="*/ 3407080 h 6864263"/>
              <a:gd name="connsiteX19" fmla="*/ 338203 w 5862181"/>
              <a:gd name="connsiteY19" fmla="*/ 3269293 h 6864263"/>
              <a:gd name="connsiteX0" fmla="*/ 275573 w 5862181"/>
              <a:gd name="connsiteY0" fmla="*/ 3244241 h 6864263"/>
              <a:gd name="connsiteX1" fmla="*/ 0 w 5862181"/>
              <a:gd name="connsiteY1" fmla="*/ 2868460 h 6864263"/>
              <a:gd name="connsiteX2" fmla="*/ 0 w 5862181"/>
              <a:gd name="connsiteY2" fmla="*/ 2467628 h 6864263"/>
              <a:gd name="connsiteX3" fmla="*/ 100209 w 5862181"/>
              <a:gd name="connsiteY3" fmla="*/ 313151 h 6864263"/>
              <a:gd name="connsiteX4" fmla="*/ 450937 w 5862181"/>
              <a:gd name="connsiteY4" fmla="*/ 0 h 6864263"/>
              <a:gd name="connsiteX5" fmla="*/ 2029217 w 5862181"/>
              <a:gd name="connsiteY5" fmla="*/ 1415441 h 6864263"/>
              <a:gd name="connsiteX6" fmla="*/ 3269293 w 5862181"/>
              <a:gd name="connsiteY6" fmla="*/ 1540702 h 6864263"/>
              <a:gd name="connsiteX7" fmla="*/ 4308954 w 5862181"/>
              <a:gd name="connsiteY7" fmla="*/ 1515649 h 6864263"/>
              <a:gd name="connsiteX8" fmla="*/ 5110620 w 5862181"/>
              <a:gd name="connsiteY8" fmla="*/ 1991639 h 6864263"/>
              <a:gd name="connsiteX9" fmla="*/ 5711869 w 5862181"/>
              <a:gd name="connsiteY9" fmla="*/ 2630466 h 6864263"/>
              <a:gd name="connsiteX10" fmla="*/ 5862181 w 5862181"/>
              <a:gd name="connsiteY10" fmla="*/ 3156559 h 6864263"/>
              <a:gd name="connsiteX11" fmla="*/ 5812077 w 5862181"/>
              <a:gd name="connsiteY11" fmla="*/ 6638795 h 6864263"/>
              <a:gd name="connsiteX12" fmla="*/ 5611661 w 5862181"/>
              <a:gd name="connsiteY12" fmla="*/ 6864263 h 6864263"/>
              <a:gd name="connsiteX13" fmla="*/ 2855935 w 5862181"/>
              <a:gd name="connsiteY13" fmla="*/ 6814159 h 6864263"/>
              <a:gd name="connsiteX14" fmla="*/ 2167003 w 5862181"/>
              <a:gd name="connsiteY14" fmla="*/ 6526060 h 6864263"/>
              <a:gd name="connsiteX15" fmla="*/ 1691014 w 5862181"/>
              <a:gd name="connsiteY15" fmla="*/ 5624186 h 6864263"/>
              <a:gd name="connsiteX16" fmla="*/ 1778696 w 5862181"/>
              <a:gd name="connsiteY16" fmla="*/ 3544866 h 6864263"/>
              <a:gd name="connsiteX17" fmla="*/ 1540702 w 5862181"/>
              <a:gd name="connsiteY17" fmla="*/ 3369502 h 6864263"/>
              <a:gd name="connsiteX18" fmla="*/ 601250 w 5862181"/>
              <a:gd name="connsiteY18" fmla="*/ 3407080 h 6864263"/>
              <a:gd name="connsiteX19" fmla="*/ 338203 w 5862181"/>
              <a:gd name="connsiteY19" fmla="*/ 3269293 h 6864263"/>
              <a:gd name="connsiteX0" fmla="*/ 275573 w 5862181"/>
              <a:gd name="connsiteY0" fmla="*/ 3244241 h 6864263"/>
              <a:gd name="connsiteX1" fmla="*/ 0 w 5862181"/>
              <a:gd name="connsiteY1" fmla="*/ 2868460 h 6864263"/>
              <a:gd name="connsiteX2" fmla="*/ 0 w 5862181"/>
              <a:gd name="connsiteY2" fmla="*/ 2467628 h 6864263"/>
              <a:gd name="connsiteX3" fmla="*/ 100209 w 5862181"/>
              <a:gd name="connsiteY3" fmla="*/ 313151 h 6864263"/>
              <a:gd name="connsiteX4" fmla="*/ 450937 w 5862181"/>
              <a:gd name="connsiteY4" fmla="*/ 0 h 6864263"/>
              <a:gd name="connsiteX5" fmla="*/ 2455102 w 5862181"/>
              <a:gd name="connsiteY5" fmla="*/ 1315233 h 6864263"/>
              <a:gd name="connsiteX6" fmla="*/ 3269293 w 5862181"/>
              <a:gd name="connsiteY6" fmla="*/ 1540702 h 6864263"/>
              <a:gd name="connsiteX7" fmla="*/ 4308954 w 5862181"/>
              <a:gd name="connsiteY7" fmla="*/ 1515649 h 6864263"/>
              <a:gd name="connsiteX8" fmla="*/ 5110620 w 5862181"/>
              <a:gd name="connsiteY8" fmla="*/ 1991639 h 6864263"/>
              <a:gd name="connsiteX9" fmla="*/ 5711869 w 5862181"/>
              <a:gd name="connsiteY9" fmla="*/ 2630466 h 6864263"/>
              <a:gd name="connsiteX10" fmla="*/ 5862181 w 5862181"/>
              <a:gd name="connsiteY10" fmla="*/ 3156559 h 6864263"/>
              <a:gd name="connsiteX11" fmla="*/ 5812077 w 5862181"/>
              <a:gd name="connsiteY11" fmla="*/ 6638795 h 6864263"/>
              <a:gd name="connsiteX12" fmla="*/ 5611661 w 5862181"/>
              <a:gd name="connsiteY12" fmla="*/ 6864263 h 6864263"/>
              <a:gd name="connsiteX13" fmla="*/ 2855935 w 5862181"/>
              <a:gd name="connsiteY13" fmla="*/ 6814159 h 6864263"/>
              <a:gd name="connsiteX14" fmla="*/ 2167003 w 5862181"/>
              <a:gd name="connsiteY14" fmla="*/ 6526060 h 6864263"/>
              <a:gd name="connsiteX15" fmla="*/ 1691014 w 5862181"/>
              <a:gd name="connsiteY15" fmla="*/ 5624186 h 6864263"/>
              <a:gd name="connsiteX16" fmla="*/ 1778696 w 5862181"/>
              <a:gd name="connsiteY16" fmla="*/ 3544866 h 6864263"/>
              <a:gd name="connsiteX17" fmla="*/ 1540702 w 5862181"/>
              <a:gd name="connsiteY17" fmla="*/ 3369502 h 6864263"/>
              <a:gd name="connsiteX18" fmla="*/ 601250 w 5862181"/>
              <a:gd name="connsiteY18" fmla="*/ 3407080 h 6864263"/>
              <a:gd name="connsiteX19" fmla="*/ 338203 w 5862181"/>
              <a:gd name="connsiteY19" fmla="*/ 3269293 h 6864263"/>
              <a:gd name="connsiteX0" fmla="*/ 275573 w 5862181"/>
              <a:gd name="connsiteY0" fmla="*/ 3256767 h 6876789"/>
              <a:gd name="connsiteX1" fmla="*/ 0 w 5862181"/>
              <a:gd name="connsiteY1" fmla="*/ 2880986 h 6876789"/>
              <a:gd name="connsiteX2" fmla="*/ 0 w 5862181"/>
              <a:gd name="connsiteY2" fmla="*/ 2480154 h 6876789"/>
              <a:gd name="connsiteX3" fmla="*/ 100209 w 5862181"/>
              <a:gd name="connsiteY3" fmla="*/ 325677 h 6876789"/>
              <a:gd name="connsiteX4" fmla="*/ 663880 w 5862181"/>
              <a:gd name="connsiteY4" fmla="*/ 0 h 6876789"/>
              <a:gd name="connsiteX5" fmla="*/ 2455102 w 5862181"/>
              <a:gd name="connsiteY5" fmla="*/ 1327759 h 6876789"/>
              <a:gd name="connsiteX6" fmla="*/ 3269293 w 5862181"/>
              <a:gd name="connsiteY6" fmla="*/ 1553228 h 6876789"/>
              <a:gd name="connsiteX7" fmla="*/ 4308954 w 5862181"/>
              <a:gd name="connsiteY7" fmla="*/ 1528175 h 6876789"/>
              <a:gd name="connsiteX8" fmla="*/ 5110620 w 5862181"/>
              <a:gd name="connsiteY8" fmla="*/ 2004165 h 6876789"/>
              <a:gd name="connsiteX9" fmla="*/ 5711869 w 5862181"/>
              <a:gd name="connsiteY9" fmla="*/ 2642992 h 6876789"/>
              <a:gd name="connsiteX10" fmla="*/ 5862181 w 5862181"/>
              <a:gd name="connsiteY10" fmla="*/ 3169085 h 6876789"/>
              <a:gd name="connsiteX11" fmla="*/ 5812077 w 5862181"/>
              <a:gd name="connsiteY11" fmla="*/ 6651321 h 6876789"/>
              <a:gd name="connsiteX12" fmla="*/ 5611661 w 5862181"/>
              <a:gd name="connsiteY12" fmla="*/ 6876789 h 6876789"/>
              <a:gd name="connsiteX13" fmla="*/ 2855935 w 5862181"/>
              <a:gd name="connsiteY13" fmla="*/ 6826685 h 6876789"/>
              <a:gd name="connsiteX14" fmla="*/ 2167003 w 5862181"/>
              <a:gd name="connsiteY14" fmla="*/ 6538586 h 6876789"/>
              <a:gd name="connsiteX15" fmla="*/ 1691014 w 5862181"/>
              <a:gd name="connsiteY15" fmla="*/ 5636712 h 6876789"/>
              <a:gd name="connsiteX16" fmla="*/ 1778696 w 5862181"/>
              <a:gd name="connsiteY16" fmla="*/ 3557392 h 6876789"/>
              <a:gd name="connsiteX17" fmla="*/ 1540702 w 5862181"/>
              <a:gd name="connsiteY17" fmla="*/ 3382028 h 6876789"/>
              <a:gd name="connsiteX18" fmla="*/ 601250 w 5862181"/>
              <a:gd name="connsiteY18" fmla="*/ 3419606 h 6876789"/>
              <a:gd name="connsiteX19" fmla="*/ 338203 w 5862181"/>
              <a:gd name="connsiteY19" fmla="*/ 3281819 h 6876789"/>
              <a:gd name="connsiteX0" fmla="*/ 275573 w 5862181"/>
              <a:gd name="connsiteY0" fmla="*/ 3256767 h 6876789"/>
              <a:gd name="connsiteX1" fmla="*/ 0 w 5862181"/>
              <a:gd name="connsiteY1" fmla="*/ 2880986 h 6876789"/>
              <a:gd name="connsiteX2" fmla="*/ 0 w 5862181"/>
              <a:gd name="connsiteY2" fmla="*/ 2480154 h 6876789"/>
              <a:gd name="connsiteX3" fmla="*/ 100209 w 5862181"/>
              <a:gd name="connsiteY3" fmla="*/ 325677 h 6876789"/>
              <a:gd name="connsiteX4" fmla="*/ 663880 w 5862181"/>
              <a:gd name="connsiteY4" fmla="*/ 0 h 6876789"/>
              <a:gd name="connsiteX5" fmla="*/ 2455102 w 5862181"/>
              <a:gd name="connsiteY5" fmla="*/ 1327759 h 6876789"/>
              <a:gd name="connsiteX6" fmla="*/ 3031299 w 5862181"/>
              <a:gd name="connsiteY6" fmla="*/ 1352811 h 6876789"/>
              <a:gd name="connsiteX7" fmla="*/ 4308954 w 5862181"/>
              <a:gd name="connsiteY7" fmla="*/ 1528175 h 6876789"/>
              <a:gd name="connsiteX8" fmla="*/ 5110620 w 5862181"/>
              <a:gd name="connsiteY8" fmla="*/ 2004165 h 6876789"/>
              <a:gd name="connsiteX9" fmla="*/ 5711869 w 5862181"/>
              <a:gd name="connsiteY9" fmla="*/ 2642992 h 6876789"/>
              <a:gd name="connsiteX10" fmla="*/ 5862181 w 5862181"/>
              <a:gd name="connsiteY10" fmla="*/ 3169085 h 6876789"/>
              <a:gd name="connsiteX11" fmla="*/ 5812077 w 5862181"/>
              <a:gd name="connsiteY11" fmla="*/ 6651321 h 6876789"/>
              <a:gd name="connsiteX12" fmla="*/ 5611661 w 5862181"/>
              <a:gd name="connsiteY12" fmla="*/ 6876789 h 6876789"/>
              <a:gd name="connsiteX13" fmla="*/ 2855935 w 5862181"/>
              <a:gd name="connsiteY13" fmla="*/ 6826685 h 6876789"/>
              <a:gd name="connsiteX14" fmla="*/ 2167003 w 5862181"/>
              <a:gd name="connsiteY14" fmla="*/ 6538586 h 6876789"/>
              <a:gd name="connsiteX15" fmla="*/ 1691014 w 5862181"/>
              <a:gd name="connsiteY15" fmla="*/ 5636712 h 6876789"/>
              <a:gd name="connsiteX16" fmla="*/ 1778696 w 5862181"/>
              <a:gd name="connsiteY16" fmla="*/ 3557392 h 6876789"/>
              <a:gd name="connsiteX17" fmla="*/ 1540702 w 5862181"/>
              <a:gd name="connsiteY17" fmla="*/ 3382028 h 6876789"/>
              <a:gd name="connsiteX18" fmla="*/ 601250 w 5862181"/>
              <a:gd name="connsiteY18" fmla="*/ 3419606 h 6876789"/>
              <a:gd name="connsiteX19" fmla="*/ 338203 w 5862181"/>
              <a:gd name="connsiteY19" fmla="*/ 3281819 h 6876789"/>
              <a:gd name="connsiteX0" fmla="*/ 275573 w 5862181"/>
              <a:gd name="connsiteY0" fmla="*/ 3256767 h 6876789"/>
              <a:gd name="connsiteX1" fmla="*/ 0 w 5862181"/>
              <a:gd name="connsiteY1" fmla="*/ 2880986 h 6876789"/>
              <a:gd name="connsiteX2" fmla="*/ 0 w 5862181"/>
              <a:gd name="connsiteY2" fmla="*/ 2480154 h 6876789"/>
              <a:gd name="connsiteX3" fmla="*/ 100209 w 5862181"/>
              <a:gd name="connsiteY3" fmla="*/ 325677 h 6876789"/>
              <a:gd name="connsiteX4" fmla="*/ 663880 w 5862181"/>
              <a:gd name="connsiteY4" fmla="*/ 0 h 6876789"/>
              <a:gd name="connsiteX5" fmla="*/ 2455102 w 5862181"/>
              <a:gd name="connsiteY5" fmla="*/ 1327759 h 6876789"/>
              <a:gd name="connsiteX6" fmla="*/ 3031299 w 5862181"/>
              <a:gd name="connsiteY6" fmla="*/ 1352811 h 6876789"/>
              <a:gd name="connsiteX7" fmla="*/ 3557392 w 5862181"/>
              <a:gd name="connsiteY7" fmla="*/ 1252603 h 6876789"/>
              <a:gd name="connsiteX8" fmla="*/ 5110620 w 5862181"/>
              <a:gd name="connsiteY8" fmla="*/ 2004165 h 6876789"/>
              <a:gd name="connsiteX9" fmla="*/ 5711869 w 5862181"/>
              <a:gd name="connsiteY9" fmla="*/ 2642992 h 6876789"/>
              <a:gd name="connsiteX10" fmla="*/ 5862181 w 5862181"/>
              <a:gd name="connsiteY10" fmla="*/ 3169085 h 6876789"/>
              <a:gd name="connsiteX11" fmla="*/ 5812077 w 5862181"/>
              <a:gd name="connsiteY11" fmla="*/ 6651321 h 6876789"/>
              <a:gd name="connsiteX12" fmla="*/ 5611661 w 5862181"/>
              <a:gd name="connsiteY12" fmla="*/ 6876789 h 6876789"/>
              <a:gd name="connsiteX13" fmla="*/ 2855935 w 5862181"/>
              <a:gd name="connsiteY13" fmla="*/ 6826685 h 6876789"/>
              <a:gd name="connsiteX14" fmla="*/ 2167003 w 5862181"/>
              <a:gd name="connsiteY14" fmla="*/ 6538586 h 6876789"/>
              <a:gd name="connsiteX15" fmla="*/ 1691014 w 5862181"/>
              <a:gd name="connsiteY15" fmla="*/ 5636712 h 6876789"/>
              <a:gd name="connsiteX16" fmla="*/ 1778696 w 5862181"/>
              <a:gd name="connsiteY16" fmla="*/ 3557392 h 6876789"/>
              <a:gd name="connsiteX17" fmla="*/ 1540702 w 5862181"/>
              <a:gd name="connsiteY17" fmla="*/ 3382028 h 6876789"/>
              <a:gd name="connsiteX18" fmla="*/ 601250 w 5862181"/>
              <a:gd name="connsiteY18" fmla="*/ 3419606 h 6876789"/>
              <a:gd name="connsiteX19" fmla="*/ 338203 w 5862181"/>
              <a:gd name="connsiteY19" fmla="*/ 3281819 h 6876789"/>
              <a:gd name="connsiteX0" fmla="*/ 275573 w 5862181"/>
              <a:gd name="connsiteY0" fmla="*/ 3256767 h 6876789"/>
              <a:gd name="connsiteX1" fmla="*/ 0 w 5862181"/>
              <a:gd name="connsiteY1" fmla="*/ 2880986 h 6876789"/>
              <a:gd name="connsiteX2" fmla="*/ 0 w 5862181"/>
              <a:gd name="connsiteY2" fmla="*/ 2480154 h 6876789"/>
              <a:gd name="connsiteX3" fmla="*/ 100209 w 5862181"/>
              <a:gd name="connsiteY3" fmla="*/ 325677 h 6876789"/>
              <a:gd name="connsiteX4" fmla="*/ 663880 w 5862181"/>
              <a:gd name="connsiteY4" fmla="*/ 0 h 6876789"/>
              <a:gd name="connsiteX5" fmla="*/ 2455102 w 5862181"/>
              <a:gd name="connsiteY5" fmla="*/ 1327759 h 6876789"/>
              <a:gd name="connsiteX6" fmla="*/ 3031299 w 5862181"/>
              <a:gd name="connsiteY6" fmla="*/ 1352811 h 6876789"/>
              <a:gd name="connsiteX7" fmla="*/ 4283902 w 5862181"/>
              <a:gd name="connsiteY7" fmla="*/ 1528176 h 6876789"/>
              <a:gd name="connsiteX8" fmla="*/ 5110620 w 5862181"/>
              <a:gd name="connsiteY8" fmla="*/ 2004165 h 6876789"/>
              <a:gd name="connsiteX9" fmla="*/ 5711869 w 5862181"/>
              <a:gd name="connsiteY9" fmla="*/ 2642992 h 6876789"/>
              <a:gd name="connsiteX10" fmla="*/ 5862181 w 5862181"/>
              <a:gd name="connsiteY10" fmla="*/ 3169085 h 6876789"/>
              <a:gd name="connsiteX11" fmla="*/ 5812077 w 5862181"/>
              <a:gd name="connsiteY11" fmla="*/ 6651321 h 6876789"/>
              <a:gd name="connsiteX12" fmla="*/ 5611661 w 5862181"/>
              <a:gd name="connsiteY12" fmla="*/ 6876789 h 6876789"/>
              <a:gd name="connsiteX13" fmla="*/ 2855935 w 5862181"/>
              <a:gd name="connsiteY13" fmla="*/ 6826685 h 6876789"/>
              <a:gd name="connsiteX14" fmla="*/ 2167003 w 5862181"/>
              <a:gd name="connsiteY14" fmla="*/ 6538586 h 6876789"/>
              <a:gd name="connsiteX15" fmla="*/ 1691014 w 5862181"/>
              <a:gd name="connsiteY15" fmla="*/ 5636712 h 6876789"/>
              <a:gd name="connsiteX16" fmla="*/ 1778696 w 5862181"/>
              <a:gd name="connsiteY16" fmla="*/ 3557392 h 6876789"/>
              <a:gd name="connsiteX17" fmla="*/ 1540702 w 5862181"/>
              <a:gd name="connsiteY17" fmla="*/ 3382028 h 6876789"/>
              <a:gd name="connsiteX18" fmla="*/ 601250 w 5862181"/>
              <a:gd name="connsiteY18" fmla="*/ 3419606 h 6876789"/>
              <a:gd name="connsiteX19" fmla="*/ 338203 w 5862181"/>
              <a:gd name="connsiteY19" fmla="*/ 3281819 h 6876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862181" h="6876789">
                <a:moveTo>
                  <a:pt x="275573" y="3256767"/>
                </a:moveTo>
                <a:lnTo>
                  <a:pt x="0" y="2880986"/>
                </a:lnTo>
                <a:lnTo>
                  <a:pt x="0" y="2480154"/>
                </a:lnTo>
                <a:lnTo>
                  <a:pt x="100209" y="325677"/>
                </a:lnTo>
                <a:lnTo>
                  <a:pt x="663880" y="0"/>
                </a:lnTo>
                <a:lnTo>
                  <a:pt x="2455102" y="1327759"/>
                </a:lnTo>
                <a:lnTo>
                  <a:pt x="3031299" y="1352811"/>
                </a:lnTo>
                <a:lnTo>
                  <a:pt x="4283902" y="1528176"/>
                </a:lnTo>
                <a:lnTo>
                  <a:pt x="5110620" y="2004165"/>
                </a:lnTo>
                <a:lnTo>
                  <a:pt x="5711869" y="2642992"/>
                </a:lnTo>
                <a:lnTo>
                  <a:pt x="5862181" y="3169085"/>
                </a:lnTo>
                <a:lnTo>
                  <a:pt x="5812077" y="6651321"/>
                </a:lnTo>
                <a:lnTo>
                  <a:pt x="5611661" y="6876789"/>
                </a:lnTo>
                <a:lnTo>
                  <a:pt x="2855935" y="6826685"/>
                </a:lnTo>
                <a:lnTo>
                  <a:pt x="2167003" y="6538586"/>
                </a:lnTo>
                <a:lnTo>
                  <a:pt x="1691014" y="5636712"/>
                </a:lnTo>
                <a:lnTo>
                  <a:pt x="1778696" y="3557392"/>
                </a:lnTo>
                <a:lnTo>
                  <a:pt x="1540702" y="3382028"/>
                </a:lnTo>
                <a:lnTo>
                  <a:pt x="601250" y="3419606"/>
                </a:lnTo>
                <a:lnTo>
                  <a:pt x="338203" y="3281819"/>
                </a:lnTo>
              </a:path>
            </a:pathLst>
          </a:custGeom>
          <a:noFill/>
          <a:ln w="38100" cap="flat" cmpd="sng" algn="ctr">
            <a:solidFill>
              <a:schemeClr val="tx1"/>
            </a:solidFill>
            <a:prstDash val="dash"/>
            <a:miter lim="0"/>
            <a:headEnd type="none" w="med" len="med"/>
            <a:tailEnd type="none" w="med" len="med"/>
          </a:ln>
          <a:effectLst>
            <a:outerShdw blurRad="25400" dist="12700" dir="54000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fr-FR" sz="3400" b="0" i="0" u="none" strike="noStrike" cap="none" normalizeH="0" baseline="0" smtClean="0">
              <a:ln>
                <a:noFill/>
              </a:ln>
              <a:solidFill>
                <a:srgbClr val="000000"/>
              </a:solidFill>
              <a:effectLst/>
              <a:latin typeface="Helvetica Light"/>
              <a:ea typeface="Helvetica Light"/>
              <a:cs typeface="Helvetica Light"/>
              <a:sym typeface="Helvetica Light"/>
            </a:endParaRPr>
          </a:p>
        </p:txBody>
      </p:sp>
    </p:spTree>
    <p:extLst>
      <p:ext uri="{BB962C8B-B14F-4D97-AF65-F5344CB8AC3E}">
        <p14:creationId xmlns:p14="http://schemas.microsoft.com/office/powerpoint/2010/main" val="2448535446"/>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p:cNvSpPr>
          <p:nvPr/>
        </p:nvSpPr>
        <p:spPr bwMode="auto">
          <a:xfrm>
            <a:off x="0" y="9266238"/>
            <a:ext cx="13004800" cy="487362"/>
          </a:xfrm>
          <a:prstGeom prst="rect">
            <a:avLst/>
          </a:prstGeom>
          <a:solidFill>
            <a:srgbClr val="93C120"/>
          </a:solidFill>
          <a:ln>
            <a:noFill/>
          </a:ln>
          <a:effectLst>
            <a:outerShdw blurRad="25400" dist="12700" dir="5400000" algn="ctr" rotWithShape="0">
              <a:srgbClr val="000000">
                <a:alpha val="50000"/>
              </a:srgbClr>
            </a:outerShdw>
          </a:effectLst>
        </p:spPr>
        <p:txBody>
          <a:bodyPr lIns="0" tIns="0" rIns="0" bIns="0" anchor="ctr"/>
          <a:lstStyle/>
          <a:p>
            <a:pPr algn="ctr" eaLnBrk="1">
              <a:defRPr/>
            </a:pPr>
            <a:endParaRPr lang="fr-FR" altLang="fr-FR" sz="2200">
              <a:solidFill>
                <a:srgbClr val="FFFFFF"/>
              </a:solidFill>
            </a:endParaRPr>
          </a:p>
        </p:txBody>
      </p:sp>
      <p:sp>
        <p:nvSpPr>
          <p:cNvPr id="4099" name="Rectangle 3"/>
          <p:cNvSpPr>
            <a:spLocks/>
          </p:cNvSpPr>
          <p:nvPr/>
        </p:nvSpPr>
        <p:spPr bwMode="auto">
          <a:xfrm>
            <a:off x="4405313" y="227013"/>
            <a:ext cx="7653337"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spAutoFit/>
          </a:bodyPr>
          <a:lstStyle>
            <a:lvl1pPr defTabSz="457200">
              <a:defRPr sz="3400">
                <a:solidFill>
                  <a:srgbClr val="000000"/>
                </a:solidFill>
                <a:latin typeface="Helvetica Light"/>
                <a:ea typeface="Helvetica Light"/>
                <a:cs typeface="Helvetica Light"/>
                <a:sym typeface="Helvetica Light"/>
              </a:defRPr>
            </a:lvl1pPr>
            <a:lvl2pPr marL="742950" indent="-285750" defTabSz="457200">
              <a:defRPr sz="3400">
                <a:solidFill>
                  <a:srgbClr val="000000"/>
                </a:solidFill>
                <a:latin typeface="Helvetica Light"/>
                <a:ea typeface="Helvetica Light"/>
                <a:cs typeface="Helvetica Light"/>
                <a:sym typeface="Helvetica Light"/>
              </a:defRPr>
            </a:lvl2pPr>
            <a:lvl3pPr marL="1143000" indent="-228600" defTabSz="457200">
              <a:defRPr sz="3400">
                <a:solidFill>
                  <a:srgbClr val="000000"/>
                </a:solidFill>
                <a:latin typeface="Helvetica Light"/>
                <a:ea typeface="Helvetica Light"/>
                <a:cs typeface="Helvetica Light"/>
                <a:sym typeface="Helvetica Light"/>
              </a:defRPr>
            </a:lvl3pPr>
            <a:lvl4pPr marL="1600200" indent="-228600" defTabSz="457200">
              <a:defRPr sz="3400">
                <a:solidFill>
                  <a:srgbClr val="000000"/>
                </a:solidFill>
                <a:latin typeface="Helvetica Light"/>
                <a:ea typeface="Helvetica Light"/>
                <a:cs typeface="Helvetica Light"/>
                <a:sym typeface="Helvetica Light"/>
              </a:defRPr>
            </a:lvl4pPr>
            <a:lvl5pPr marL="2057400" indent="-228600" defTabSz="457200">
              <a:defRPr sz="3400">
                <a:solidFill>
                  <a:srgbClr val="000000"/>
                </a:solidFill>
                <a:latin typeface="Helvetica Light"/>
                <a:ea typeface="Helvetica Light"/>
                <a:cs typeface="Helvetica Light"/>
                <a:sym typeface="Helvetica Light"/>
              </a:defRPr>
            </a:lvl5pPr>
            <a:lvl6pPr marL="25146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6pPr>
            <a:lvl7pPr marL="29718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7pPr>
            <a:lvl8pPr marL="34290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8pPr>
            <a:lvl9pPr marL="38862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9pPr>
          </a:lstStyle>
          <a:p>
            <a:pPr algn="r" eaLnBrk="1"/>
            <a:r>
              <a:rPr lang="fr-FR" altLang="fr-FR" sz="2800" b="1">
                <a:solidFill>
                  <a:srgbClr val="FFFFFF"/>
                </a:solidFill>
                <a:latin typeface="Calibri" panose="020F0502020204030204" pitchFamily="34" charset="0"/>
                <a:sym typeface="Calibri" panose="020F0502020204030204" pitchFamily="34" charset="0"/>
              </a:rPr>
              <a:t>1. Titre 1</a:t>
            </a:r>
            <a:endParaRPr lang="fr-FR" altLang="fr-FR" sz="1800">
              <a:latin typeface="Calibri" panose="020F0502020204030204" pitchFamily="34" charset="0"/>
              <a:sym typeface="Calibri" panose="020F0502020204030204" pitchFamily="34" charset="0"/>
            </a:endParaRPr>
          </a:p>
        </p:txBody>
      </p:sp>
      <p:sp>
        <p:nvSpPr>
          <p:cNvPr id="9" name="Rectangle 8"/>
          <p:cNvSpPr/>
          <p:nvPr/>
        </p:nvSpPr>
        <p:spPr bwMode="auto">
          <a:xfrm>
            <a:off x="0" y="-19050"/>
            <a:ext cx="13004800" cy="985838"/>
          </a:xfrm>
          <a:prstGeom prst="rect">
            <a:avLst/>
          </a:prstGeom>
          <a:solidFill>
            <a:srgbClr val="94C11E"/>
          </a:solidFill>
          <a:ln w="12700" cap="flat" cmpd="sng" algn="ctr">
            <a:noFill/>
            <a:prstDash val="solid"/>
            <a:miter lim="0"/>
            <a:headEnd type="none" w="med" len="med"/>
            <a:tailEnd type="none" w="med" len="med"/>
          </a:ln>
          <a:effectLst>
            <a:outerShdw blurRad="25400" dist="12700" dir="5400000" algn="ctr" rotWithShape="0">
              <a:schemeClr val="bg1">
                <a:alpha val="50000"/>
              </a:schemeClr>
            </a:outerShdw>
          </a:effectLst>
        </p:spPr>
        <p:txBody>
          <a:bodyPr lIns="38100" tIns="38100" rIns="38100" bIns="38100" anchor="ctr">
            <a:spAutoFit/>
          </a:bodyPr>
          <a:lstStyle/>
          <a:p>
            <a:pPr algn="ctr" eaLnBrk="1">
              <a:defRPr/>
            </a:pPr>
            <a:endParaRPr lang="fr-FR"/>
          </a:p>
        </p:txBody>
      </p:sp>
      <p:pic>
        <p:nvPicPr>
          <p:cNvPr id="4101" name="Imag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9163" y="220663"/>
            <a:ext cx="28733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p:cNvSpPr>
          <p:nvPr/>
        </p:nvSpPr>
        <p:spPr bwMode="auto">
          <a:xfrm>
            <a:off x="5522913" y="323850"/>
            <a:ext cx="111760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marL="609600" indent="-609600" defTabSz="457200">
              <a:defRPr sz="3400">
                <a:solidFill>
                  <a:srgbClr val="000000"/>
                </a:solidFill>
                <a:latin typeface="Helvetica Light"/>
                <a:ea typeface="Helvetica Light"/>
                <a:cs typeface="Helvetica Light"/>
                <a:sym typeface="Helvetica Light"/>
              </a:defRPr>
            </a:lvl1pPr>
            <a:lvl2pPr marL="742950" indent="-285750" defTabSz="457200">
              <a:defRPr sz="3400">
                <a:solidFill>
                  <a:srgbClr val="000000"/>
                </a:solidFill>
                <a:latin typeface="Helvetica Light"/>
                <a:ea typeface="Helvetica Light"/>
                <a:cs typeface="Helvetica Light"/>
                <a:sym typeface="Helvetica Light"/>
              </a:defRPr>
            </a:lvl2pPr>
            <a:lvl3pPr marL="1143000" indent="-228600" defTabSz="457200">
              <a:defRPr sz="3400">
                <a:solidFill>
                  <a:srgbClr val="000000"/>
                </a:solidFill>
                <a:latin typeface="Helvetica Light"/>
                <a:ea typeface="Helvetica Light"/>
                <a:cs typeface="Helvetica Light"/>
                <a:sym typeface="Helvetica Light"/>
              </a:defRPr>
            </a:lvl3pPr>
            <a:lvl4pPr marL="1600200" indent="-228600" defTabSz="457200">
              <a:defRPr sz="3400">
                <a:solidFill>
                  <a:srgbClr val="000000"/>
                </a:solidFill>
                <a:latin typeface="Helvetica Light"/>
                <a:ea typeface="Helvetica Light"/>
                <a:cs typeface="Helvetica Light"/>
                <a:sym typeface="Helvetica Light"/>
              </a:defRPr>
            </a:lvl4pPr>
            <a:lvl5pPr marL="2057400" indent="-228600" defTabSz="457200">
              <a:defRPr sz="3400">
                <a:solidFill>
                  <a:srgbClr val="000000"/>
                </a:solidFill>
                <a:latin typeface="Helvetica Light"/>
                <a:ea typeface="Helvetica Light"/>
                <a:cs typeface="Helvetica Light"/>
                <a:sym typeface="Helvetica Light"/>
              </a:defRPr>
            </a:lvl5pPr>
            <a:lvl6pPr marL="25146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6pPr>
            <a:lvl7pPr marL="29718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7pPr>
            <a:lvl8pPr marL="34290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8pPr>
            <a:lvl9pPr marL="38862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9pPr>
          </a:lstStyle>
          <a:p>
            <a:pPr eaLnBrk="1">
              <a:lnSpc>
                <a:spcPct val="80000"/>
              </a:lnSpc>
              <a:spcBef>
                <a:spcPts val="400"/>
              </a:spcBef>
            </a:pPr>
            <a:r>
              <a:rPr lang="fr-FR" altLang="fr-FR" sz="3200" b="1" dirty="0" smtClean="0">
                <a:solidFill>
                  <a:schemeClr val="tx1"/>
                </a:solidFill>
                <a:latin typeface="Calibri" panose="020F0502020204030204" pitchFamily="34" charset="0"/>
                <a:sym typeface="Calibri" panose="020F0502020204030204" pitchFamily="34" charset="0"/>
              </a:rPr>
              <a:t>Diagnostic du réseau bus CTS</a:t>
            </a:r>
            <a:endParaRPr lang="fr-FR" altLang="fr-FR" sz="3200" b="1" dirty="0">
              <a:solidFill>
                <a:schemeClr val="tx1"/>
              </a:solidFill>
              <a:latin typeface="Calibri" panose="020F0502020204030204" pitchFamily="34" charset="0"/>
              <a:sym typeface="Calibri" panose="020F0502020204030204" pitchFamily="34" charset="0"/>
            </a:endParaRPr>
          </a:p>
        </p:txBody>
      </p:sp>
      <p:sp>
        <p:nvSpPr>
          <p:cNvPr id="3" name="ZoneTexte 2"/>
          <p:cNvSpPr txBox="1"/>
          <p:nvPr/>
        </p:nvSpPr>
        <p:spPr>
          <a:xfrm>
            <a:off x="6142360" y="1048182"/>
            <a:ext cx="6480720" cy="8094524"/>
          </a:xfrm>
          <a:prstGeom prst="rect">
            <a:avLst/>
          </a:prstGeom>
          <a:noFill/>
        </p:spPr>
        <p:txBody>
          <a:bodyPr wrap="square" rtlCol="0">
            <a:spAutoFit/>
          </a:bodyPr>
          <a:lstStyle/>
          <a:p>
            <a:r>
              <a:rPr lang="fr-FR" sz="2400" b="1" dirty="0" smtClean="0"/>
              <a:t>Secteur Neuhof-Sud</a:t>
            </a:r>
          </a:p>
          <a:p>
            <a:endParaRPr lang="fr-FR" sz="2400" b="1" dirty="0" smtClean="0"/>
          </a:p>
          <a:p>
            <a:r>
              <a:rPr lang="fr-FR" sz="2400" b="1" u="sng" dirty="0" smtClean="0">
                <a:solidFill>
                  <a:srgbClr val="FFC000"/>
                </a:solidFill>
              </a:rPr>
              <a:t>Ligne 40</a:t>
            </a:r>
          </a:p>
          <a:p>
            <a:pPr marL="285750" indent="-285750">
              <a:buFont typeface="Arial" panose="020B0604020202020204" pitchFamily="34" charset="0"/>
              <a:buChar char="•"/>
            </a:pPr>
            <a:r>
              <a:rPr lang="fr-FR" sz="2000" dirty="0" smtClean="0"/>
              <a:t>Intervalle HP 10 à 15 min / HC 20 min</a:t>
            </a:r>
          </a:p>
          <a:p>
            <a:pPr marL="285750" indent="-285750">
              <a:buFont typeface="Arial" panose="020B0604020202020204" pitchFamily="34" charset="0"/>
              <a:buChar char="•"/>
            </a:pPr>
            <a:r>
              <a:rPr lang="fr-FR" sz="2000" dirty="0" smtClean="0"/>
              <a:t>Navette </a:t>
            </a:r>
            <a:r>
              <a:rPr lang="fr-FR" sz="2000" dirty="0" err="1" smtClean="0"/>
              <a:t>Taxibus</a:t>
            </a:r>
            <a:r>
              <a:rPr lang="fr-FR" sz="2000" dirty="0" smtClean="0"/>
              <a:t> le soir</a:t>
            </a:r>
          </a:p>
          <a:p>
            <a:pPr marL="285750" indent="-285750">
              <a:buFont typeface="Arial" panose="020B0604020202020204" pitchFamily="34" charset="0"/>
              <a:buChar char="•"/>
            </a:pPr>
            <a:r>
              <a:rPr lang="fr-FR" sz="2000" dirty="0" smtClean="0"/>
              <a:t>Section Reuss </a:t>
            </a:r>
            <a:r>
              <a:rPr lang="fr-FR" sz="2000" dirty="0" smtClean="0">
                <a:sym typeface="Wingdings" panose="05000000000000000000" pitchFamily="2" charset="2"/>
              </a:rPr>
              <a:t> </a:t>
            </a:r>
            <a:r>
              <a:rPr lang="fr-FR" sz="2000" dirty="0" err="1" smtClean="0">
                <a:sym typeface="Wingdings" panose="05000000000000000000" pitchFamily="2" charset="2"/>
              </a:rPr>
              <a:t>Ganzau</a:t>
            </a:r>
            <a:r>
              <a:rPr lang="fr-FR" sz="2000" dirty="0" smtClean="0"/>
              <a:t> : </a:t>
            </a:r>
          </a:p>
          <a:p>
            <a:pPr marL="742950" lvl="1" indent="-285750">
              <a:buFont typeface="Arial" panose="020B0604020202020204" pitchFamily="34" charset="0"/>
              <a:buChar char="•"/>
            </a:pPr>
            <a:r>
              <a:rPr lang="fr-FR" sz="2000" dirty="0" smtClean="0"/>
              <a:t>Fréquentation : 900 </a:t>
            </a:r>
            <a:r>
              <a:rPr lang="fr-FR" sz="2000" dirty="0" err="1" smtClean="0"/>
              <a:t>voy</a:t>
            </a:r>
            <a:r>
              <a:rPr lang="fr-FR" sz="2000" dirty="0" smtClean="0"/>
              <a:t>/j</a:t>
            </a:r>
          </a:p>
          <a:p>
            <a:pPr marL="742950" lvl="1" indent="-285750">
              <a:buFont typeface="Arial" panose="020B0604020202020204" pitchFamily="34" charset="0"/>
              <a:buChar char="•"/>
            </a:pPr>
            <a:r>
              <a:rPr lang="fr-FR" sz="2000" dirty="0" smtClean="0"/>
              <a:t>4,1 voyages par km</a:t>
            </a:r>
          </a:p>
          <a:p>
            <a:pPr marL="285750" indent="-285750">
              <a:buFont typeface="Arial" panose="020B0604020202020204" pitchFamily="34" charset="0"/>
              <a:buChar char="•"/>
            </a:pPr>
            <a:endParaRPr lang="fr-FR" sz="2000" dirty="0" smtClean="0"/>
          </a:p>
          <a:p>
            <a:pPr marL="342900" indent="-342900">
              <a:buFont typeface="Wingdings" panose="05000000000000000000" pitchFamily="2" charset="2"/>
              <a:buChar char="Ø"/>
            </a:pPr>
            <a:r>
              <a:rPr lang="fr-FR" sz="2000" dirty="0" smtClean="0"/>
              <a:t>Dernières améliorations opérée en juillet 2021 (amélioration heures de pointe, week-end, été)</a:t>
            </a:r>
          </a:p>
          <a:p>
            <a:pPr marL="285750" indent="-285750">
              <a:buFont typeface="Arial" panose="020B0604020202020204" pitchFamily="34" charset="0"/>
              <a:buChar char="•"/>
            </a:pPr>
            <a:endParaRPr lang="fr-FR" sz="2400" dirty="0"/>
          </a:p>
          <a:p>
            <a:r>
              <a:rPr lang="fr-FR" sz="2400" b="1" u="sng" dirty="0" smtClean="0">
                <a:solidFill>
                  <a:srgbClr val="33CCCC"/>
                </a:solidFill>
              </a:rPr>
              <a:t>Ligne 24</a:t>
            </a:r>
          </a:p>
          <a:p>
            <a:pPr marL="285750" indent="-285750">
              <a:buFont typeface="Arial" panose="020B0604020202020204" pitchFamily="34" charset="0"/>
              <a:buChar char="•"/>
            </a:pPr>
            <a:r>
              <a:rPr lang="fr-FR" sz="2000" dirty="0" smtClean="0"/>
              <a:t>Intervalle 15 min toute la journée (en alternance avec la ligne 14)</a:t>
            </a:r>
          </a:p>
          <a:p>
            <a:pPr marL="285750" indent="-285750">
              <a:buFont typeface="Arial" panose="020B0604020202020204" pitchFamily="34" charset="0"/>
              <a:buChar char="•"/>
            </a:pPr>
            <a:r>
              <a:rPr lang="fr-FR" sz="2000" dirty="0" smtClean="0"/>
              <a:t>Itinéraire mixte 14+24 en soirée (1 par heure)</a:t>
            </a:r>
          </a:p>
          <a:p>
            <a:pPr marL="285750" indent="-285750">
              <a:buFont typeface="Arial" panose="020B0604020202020204" pitchFamily="34" charset="0"/>
              <a:buChar char="•"/>
            </a:pPr>
            <a:r>
              <a:rPr lang="fr-FR" sz="2000" dirty="0" smtClean="0"/>
              <a:t>1 bus sur 4 à Place des Colombes (1 par heure)</a:t>
            </a:r>
            <a:endParaRPr lang="fr-FR" sz="2000" dirty="0"/>
          </a:p>
          <a:p>
            <a:pPr marL="285750" indent="-285750">
              <a:buFont typeface="Arial" panose="020B0604020202020204" pitchFamily="34" charset="0"/>
              <a:buChar char="•"/>
            </a:pPr>
            <a:r>
              <a:rPr lang="fr-FR" sz="2000" dirty="0"/>
              <a:t>Section Reuss </a:t>
            </a:r>
            <a:r>
              <a:rPr lang="fr-FR" sz="2000" dirty="0">
                <a:sym typeface="Wingdings" panose="05000000000000000000" pitchFamily="2" charset="2"/>
              </a:rPr>
              <a:t> </a:t>
            </a:r>
            <a:r>
              <a:rPr lang="fr-FR" sz="2000" dirty="0" smtClean="0">
                <a:sym typeface="Wingdings" panose="05000000000000000000" pitchFamily="2" charset="2"/>
              </a:rPr>
              <a:t>Stéphanie</a:t>
            </a:r>
            <a:r>
              <a:rPr lang="fr-FR" sz="2000" dirty="0" smtClean="0"/>
              <a:t> </a:t>
            </a:r>
            <a:r>
              <a:rPr lang="fr-FR" sz="2000" dirty="0"/>
              <a:t>: </a:t>
            </a:r>
          </a:p>
          <a:p>
            <a:pPr marL="742950" lvl="1" indent="-285750">
              <a:buFont typeface="Arial" panose="020B0604020202020204" pitchFamily="34" charset="0"/>
              <a:buChar char="•"/>
            </a:pPr>
            <a:r>
              <a:rPr lang="fr-FR" sz="2000" dirty="0"/>
              <a:t>Fréquentation : </a:t>
            </a:r>
            <a:r>
              <a:rPr lang="fr-FR" sz="2000" dirty="0" smtClean="0"/>
              <a:t>2600 </a:t>
            </a:r>
            <a:r>
              <a:rPr lang="fr-FR" sz="2000" dirty="0" err="1"/>
              <a:t>voy</a:t>
            </a:r>
            <a:r>
              <a:rPr lang="fr-FR" sz="2000" dirty="0"/>
              <a:t>/j</a:t>
            </a:r>
          </a:p>
          <a:p>
            <a:pPr marL="742950" lvl="1" indent="-285750">
              <a:buFont typeface="Arial" panose="020B0604020202020204" pitchFamily="34" charset="0"/>
              <a:buChar char="•"/>
            </a:pPr>
            <a:r>
              <a:rPr lang="fr-FR" sz="2000" dirty="0" smtClean="0"/>
              <a:t>8,7 </a:t>
            </a:r>
            <a:r>
              <a:rPr lang="fr-FR" sz="2000" dirty="0"/>
              <a:t>voyages par km</a:t>
            </a:r>
          </a:p>
          <a:p>
            <a:endParaRPr lang="fr-FR" sz="2000" dirty="0" smtClean="0"/>
          </a:p>
          <a:p>
            <a:pPr marL="285750" indent="-285750">
              <a:buFont typeface="Wingdings" panose="05000000000000000000" pitchFamily="2" charset="2"/>
              <a:buChar char="Ø"/>
            </a:pPr>
            <a:r>
              <a:rPr lang="fr-FR" sz="2000" dirty="0" smtClean="0"/>
              <a:t>Une organisation de desserte complexe et rigide</a:t>
            </a:r>
          </a:p>
          <a:p>
            <a:pPr marL="285750" indent="-285750">
              <a:buFont typeface="Wingdings" panose="05000000000000000000" pitchFamily="2" charset="2"/>
              <a:buChar char="Ø"/>
            </a:pPr>
            <a:r>
              <a:rPr lang="fr-FR" sz="2000" b="1" dirty="0" smtClean="0"/>
              <a:t>Un niveau de fréquentation élevé au vu de l’offre proposée </a:t>
            </a:r>
            <a:r>
              <a:rPr lang="fr-FR" sz="2000" b="1" dirty="0" smtClean="0">
                <a:sym typeface="Wingdings" panose="05000000000000000000" pitchFamily="2" charset="2"/>
              </a:rPr>
              <a:t> fort potentiel à conforter</a:t>
            </a:r>
            <a:endParaRPr lang="fr-FR" sz="2000" b="1" dirty="0"/>
          </a:p>
        </p:txBody>
      </p:sp>
      <p:pic>
        <p:nvPicPr>
          <p:cNvPr id="6" name="Image 5"/>
          <p:cNvPicPr>
            <a:picLocks noChangeAspect="1"/>
          </p:cNvPicPr>
          <p:nvPr/>
        </p:nvPicPr>
        <p:blipFill>
          <a:blip r:embed="rId3"/>
          <a:stretch>
            <a:fillRect/>
          </a:stretch>
        </p:blipFill>
        <p:spPr>
          <a:xfrm>
            <a:off x="59943" y="1012826"/>
            <a:ext cx="5667114" cy="8184454"/>
          </a:xfrm>
          <a:prstGeom prst="rect">
            <a:avLst/>
          </a:prstGeom>
        </p:spPr>
      </p:pic>
      <p:sp>
        <p:nvSpPr>
          <p:cNvPr id="7" name="Forme libre 6"/>
          <p:cNvSpPr/>
          <p:nvPr/>
        </p:nvSpPr>
        <p:spPr bwMode="auto">
          <a:xfrm>
            <a:off x="62630" y="3006247"/>
            <a:ext cx="3294345" cy="4622104"/>
          </a:xfrm>
          <a:custGeom>
            <a:avLst/>
            <a:gdLst>
              <a:gd name="connsiteX0" fmla="*/ 413359 w 3344449"/>
              <a:gd name="connsiteY0" fmla="*/ 400832 h 4622104"/>
              <a:gd name="connsiteX1" fmla="*/ 776614 w 3344449"/>
              <a:gd name="connsiteY1" fmla="*/ 237994 h 4622104"/>
              <a:gd name="connsiteX2" fmla="*/ 1440493 w 3344449"/>
              <a:gd name="connsiteY2" fmla="*/ 0 h 4622104"/>
              <a:gd name="connsiteX3" fmla="*/ 1841326 w 3344449"/>
              <a:gd name="connsiteY3" fmla="*/ 50104 h 4622104"/>
              <a:gd name="connsiteX4" fmla="*/ 1979112 w 3344449"/>
              <a:gd name="connsiteY4" fmla="*/ 375780 h 4622104"/>
              <a:gd name="connsiteX5" fmla="*/ 3106455 w 3344449"/>
              <a:gd name="connsiteY5" fmla="*/ 2104372 h 4622104"/>
              <a:gd name="connsiteX6" fmla="*/ 3344449 w 3344449"/>
              <a:gd name="connsiteY6" fmla="*/ 3181611 h 4622104"/>
              <a:gd name="connsiteX7" fmla="*/ 3093929 w 3344449"/>
              <a:gd name="connsiteY7" fmla="*/ 4509369 h 4622104"/>
              <a:gd name="connsiteX8" fmla="*/ 2304789 w 3344449"/>
              <a:gd name="connsiteY8" fmla="*/ 4597052 h 4622104"/>
              <a:gd name="connsiteX9" fmla="*/ 250521 w 3344449"/>
              <a:gd name="connsiteY9" fmla="*/ 4622104 h 4622104"/>
              <a:gd name="connsiteX10" fmla="*/ 0 w 3344449"/>
              <a:gd name="connsiteY10" fmla="*/ 4233797 h 4622104"/>
              <a:gd name="connsiteX11" fmla="*/ 12526 w 3344449"/>
              <a:gd name="connsiteY11" fmla="*/ 889348 h 4622104"/>
              <a:gd name="connsiteX12" fmla="*/ 413359 w 3344449"/>
              <a:gd name="connsiteY12" fmla="*/ 400832 h 4622104"/>
              <a:gd name="connsiteX0" fmla="*/ 413359 w 3344449"/>
              <a:gd name="connsiteY0" fmla="*/ 400832 h 4622104"/>
              <a:gd name="connsiteX1" fmla="*/ 776614 w 3344449"/>
              <a:gd name="connsiteY1" fmla="*/ 237994 h 4622104"/>
              <a:gd name="connsiteX2" fmla="*/ 1440493 w 3344449"/>
              <a:gd name="connsiteY2" fmla="*/ 0 h 4622104"/>
              <a:gd name="connsiteX3" fmla="*/ 1753644 w 3344449"/>
              <a:gd name="connsiteY3" fmla="*/ 25052 h 4622104"/>
              <a:gd name="connsiteX4" fmla="*/ 1979112 w 3344449"/>
              <a:gd name="connsiteY4" fmla="*/ 375780 h 4622104"/>
              <a:gd name="connsiteX5" fmla="*/ 3106455 w 3344449"/>
              <a:gd name="connsiteY5" fmla="*/ 2104372 h 4622104"/>
              <a:gd name="connsiteX6" fmla="*/ 3344449 w 3344449"/>
              <a:gd name="connsiteY6" fmla="*/ 3181611 h 4622104"/>
              <a:gd name="connsiteX7" fmla="*/ 3093929 w 3344449"/>
              <a:gd name="connsiteY7" fmla="*/ 4509369 h 4622104"/>
              <a:gd name="connsiteX8" fmla="*/ 2304789 w 3344449"/>
              <a:gd name="connsiteY8" fmla="*/ 4597052 h 4622104"/>
              <a:gd name="connsiteX9" fmla="*/ 250521 w 3344449"/>
              <a:gd name="connsiteY9" fmla="*/ 4622104 h 4622104"/>
              <a:gd name="connsiteX10" fmla="*/ 0 w 3344449"/>
              <a:gd name="connsiteY10" fmla="*/ 4233797 h 4622104"/>
              <a:gd name="connsiteX11" fmla="*/ 12526 w 3344449"/>
              <a:gd name="connsiteY11" fmla="*/ 889348 h 4622104"/>
              <a:gd name="connsiteX12" fmla="*/ 413359 w 3344449"/>
              <a:gd name="connsiteY12" fmla="*/ 400832 h 4622104"/>
              <a:gd name="connsiteX0" fmla="*/ 413359 w 3344449"/>
              <a:gd name="connsiteY0" fmla="*/ 400832 h 4622104"/>
              <a:gd name="connsiteX1" fmla="*/ 776614 w 3344449"/>
              <a:gd name="connsiteY1" fmla="*/ 237994 h 4622104"/>
              <a:gd name="connsiteX2" fmla="*/ 1440493 w 3344449"/>
              <a:gd name="connsiteY2" fmla="*/ 0 h 4622104"/>
              <a:gd name="connsiteX3" fmla="*/ 1753644 w 3344449"/>
              <a:gd name="connsiteY3" fmla="*/ 25052 h 4622104"/>
              <a:gd name="connsiteX4" fmla="*/ 2029216 w 3344449"/>
              <a:gd name="connsiteY4" fmla="*/ 1189972 h 4622104"/>
              <a:gd name="connsiteX5" fmla="*/ 3106455 w 3344449"/>
              <a:gd name="connsiteY5" fmla="*/ 2104372 h 4622104"/>
              <a:gd name="connsiteX6" fmla="*/ 3344449 w 3344449"/>
              <a:gd name="connsiteY6" fmla="*/ 3181611 h 4622104"/>
              <a:gd name="connsiteX7" fmla="*/ 3093929 w 3344449"/>
              <a:gd name="connsiteY7" fmla="*/ 4509369 h 4622104"/>
              <a:gd name="connsiteX8" fmla="*/ 2304789 w 3344449"/>
              <a:gd name="connsiteY8" fmla="*/ 4597052 h 4622104"/>
              <a:gd name="connsiteX9" fmla="*/ 250521 w 3344449"/>
              <a:gd name="connsiteY9" fmla="*/ 4622104 h 4622104"/>
              <a:gd name="connsiteX10" fmla="*/ 0 w 3344449"/>
              <a:gd name="connsiteY10" fmla="*/ 4233797 h 4622104"/>
              <a:gd name="connsiteX11" fmla="*/ 12526 w 3344449"/>
              <a:gd name="connsiteY11" fmla="*/ 889348 h 4622104"/>
              <a:gd name="connsiteX12" fmla="*/ 413359 w 3344449"/>
              <a:gd name="connsiteY12" fmla="*/ 400832 h 4622104"/>
              <a:gd name="connsiteX0" fmla="*/ 413359 w 3294345"/>
              <a:gd name="connsiteY0" fmla="*/ 400832 h 4622104"/>
              <a:gd name="connsiteX1" fmla="*/ 776614 w 3294345"/>
              <a:gd name="connsiteY1" fmla="*/ 237994 h 4622104"/>
              <a:gd name="connsiteX2" fmla="*/ 1440493 w 3294345"/>
              <a:gd name="connsiteY2" fmla="*/ 0 h 4622104"/>
              <a:gd name="connsiteX3" fmla="*/ 1753644 w 3294345"/>
              <a:gd name="connsiteY3" fmla="*/ 25052 h 4622104"/>
              <a:gd name="connsiteX4" fmla="*/ 2029216 w 3294345"/>
              <a:gd name="connsiteY4" fmla="*/ 1189972 h 4622104"/>
              <a:gd name="connsiteX5" fmla="*/ 3106455 w 3294345"/>
              <a:gd name="connsiteY5" fmla="*/ 2104372 h 4622104"/>
              <a:gd name="connsiteX6" fmla="*/ 3294345 w 3294345"/>
              <a:gd name="connsiteY6" fmla="*/ 3068876 h 4622104"/>
              <a:gd name="connsiteX7" fmla="*/ 3093929 w 3294345"/>
              <a:gd name="connsiteY7" fmla="*/ 4509369 h 4622104"/>
              <a:gd name="connsiteX8" fmla="*/ 2304789 w 3294345"/>
              <a:gd name="connsiteY8" fmla="*/ 4597052 h 4622104"/>
              <a:gd name="connsiteX9" fmla="*/ 250521 w 3294345"/>
              <a:gd name="connsiteY9" fmla="*/ 4622104 h 4622104"/>
              <a:gd name="connsiteX10" fmla="*/ 0 w 3294345"/>
              <a:gd name="connsiteY10" fmla="*/ 4233797 h 4622104"/>
              <a:gd name="connsiteX11" fmla="*/ 12526 w 3294345"/>
              <a:gd name="connsiteY11" fmla="*/ 889348 h 4622104"/>
              <a:gd name="connsiteX12" fmla="*/ 413359 w 3294345"/>
              <a:gd name="connsiteY12" fmla="*/ 400832 h 462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4345" h="4622104">
                <a:moveTo>
                  <a:pt x="413359" y="400832"/>
                </a:moveTo>
                <a:lnTo>
                  <a:pt x="776614" y="237994"/>
                </a:lnTo>
                <a:lnTo>
                  <a:pt x="1440493" y="0"/>
                </a:lnTo>
                <a:lnTo>
                  <a:pt x="1753644" y="25052"/>
                </a:lnTo>
                <a:lnTo>
                  <a:pt x="2029216" y="1189972"/>
                </a:lnTo>
                <a:lnTo>
                  <a:pt x="3106455" y="2104372"/>
                </a:lnTo>
                <a:lnTo>
                  <a:pt x="3294345" y="3068876"/>
                </a:lnTo>
                <a:lnTo>
                  <a:pt x="3093929" y="4509369"/>
                </a:lnTo>
                <a:lnTo>
                  <a:pt x="2304789" y="4597052"/>
                </a:lnTo>
                <a:lnTo>
                  <a:pt x="250521" y="4622104"/>
                </a:lnTo>
                <a:lnTo>
                  <a:pt x="0" y="4233797"/>
                </a:lnTo>
                <a:cubicBezTo>
                  <a:pt x="4175" y="3118981"/>
                  <a:pt x="8351" y="2004164"/>
                  <a:pt x="12526" y="889348"/>
                </a:cubicBezTo>
                <a:lnTo>
                  <a:pt x="413359" y="400832"/>
                </a:lnTo>
                <a:close/>
              </a:path>
            </a:pathLst>
          </a:custGeom>
          <a:noFill/>
          <a:ln w="38100" cap="flat" cmpd="sng" algn="ctr">
            <a:solidFill>
              <a:srgbClr val="000000"/>
            </a:solidFill>
            <a:prstDash val="sysDash"/>
            <a:miter lim="0"/>
            <a:headEnd type="none" w="med" len="med"/>
            <a:tailEnd type="none" w="med" len="med"/>
          </a:ln>
          <a:effectLst>
            <a:outerShdw blurRad="25400" dist="12700" dir="54000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fr-FR" sz="3400" b="0" i="0" u="none" strike="noStrike" cap="none" normalizeH="0" baseline="0" smtClean="0">
              <a:ln>
                <a:noFill/>
              </a:ln>
              <a:solidFill>
                <a:srgbClr val="000000"/>
              </a:solidFill>
              <a:effectLst/>
              <a:latin typeface="Helvetica Light"/>
              <a:ea typeface="Helvetica Light"/>
              <a:cs typeface="Helvetica Light"/>
              <a:sym typeface="Helvetica Light"/>
            </a:endParaRPr>
          </a:p>
        </p:txBody>
      </p:sp>
    </p:spTree>
    <p:extLst>
      <p:ext uri="{BB962C8B-B14F-4D97-AF65-F5344CB8AC3E}">
        <p14:creationId xmlns:p14="http://schemas.microsoft.com/office/powerpoint/2010/main" val="3592770430"/>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p:cNvSpPr>
          <p:nvPr/>
        </p:nvSpPr>
        <p:spPr bwMode="auto">
          <a:xfrm>
            <a:off x="0" y="9266238"/>
            <a:ext cx="13004800" cy="487362"/>
          </a:xfrm>
          <a:prstGeom prst="rect">
            <a:avLst/>
          </a:prstGeom>
          <a:solidFill>
            <a:srgbClr val="93C120"/>
          </a:solidFill>
          <a:ln>
            <a:noFill/>
          </a:ln>
          <a:effectLst>
            <a:outerShdw blurRad="25400" dist="12700" dir="5400000" algn="ctr" rotWithShape="0">
              <a:srgbClr val="000000">
                <a:alpha val="50000"/>
              </a:srgbClr>
            </a:outerShdw>
          </a:effectLst>
        </p:spPr>
        <p:txBody>
          <a:bodyPr lIns="0" tIns="0" rIns="0" bIns="0" anchor="ctr"/>
          <a:lstStyle/>
          <a:p>
            <a:pPr algn="ctr" eaLnBrk="1">
              <a:defRPr/>
            </a:pPr>
            <a:endParaRPr lang="fr-FR" altLang="fr-FR" sz="2200">
              <a:solidFill>
                <a:srgbClr val="FFFFFF"/>
              </a:solidFill>
            </a:endParaRPr>
          </a:p>
        </p:txBody>
      </p:sp>
      <p:sp>
        <p:nvSpPr>
          <p:cNvPr id="4099" name="Rectangle 3"/>
          <p:cNvSpPr>
            <a:spLocks/>
          </p:cNvSpPr>
          <p:nvPr/>
        </p:nvSpPr>
        <p:spPr bwMode="auto">
          <a:xfrm>
            <a:off x="4405313" y="227013"/>
            <a:ext cx="7653337"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spAutoFit/>
          </a:bodyPr>
          <a:lstStyle>
            <a:lvl1pPr defTabSz="457200">
              <a:defRPr sz="3400">
                <a:solidFill>
                  <a:srgbClr val="000000"/>
                </a:solidFill>
                <a:latin typeface="Helvetica Light"/>
                <a:ea typeface="Helvetica Light"/>
                <a:cs typeface="Helvetica Light"/>
                <a:sym typeface="Helvetica Light"/>
              </a:defRPr>
            </a:lvl1pPr>
            <a:lvl2pPr marL="742950" indent="-285750" defTabSz="457200">
              <a:defRPr sz="3400">
                <a:solidFill>
                  <a:srgbClr val="000000"/>
                </a:solidFill>
                <a:latin typeface="Helvetica Light"/>
                <a:ea typeface="Helvetica Light"/>
                <a:cs typeface="Helvetica Light"/>
                <a:sym typeface="Helvetica Light"/>
              </a:defRPr>
            </a:lvl2pPr>
            <a:lvl3pPr marL="1143000" indent="-228600" defTabSz="457200">
              <a:defRPr sz="3400">
                <a:solidFill>
                  <a:srgbClr val="000000"/>
                </a:solidFill>
                <a:latin typeface="Helvetica Light"/>
                <a:ea typeface="Helvetica Light"/>
                <a:cs typeface="Helvetica Light"/>
                <a:sym typeface="Helvetica Light"/>
              </a:defRPr>
            </a:lvl3pPr>
            <a:lvl4pPr marL="1600200" indent="-228600" defTabSz="457200">
              <a:defRPr sz="3400">
                <a:solidFill>
                  <a:srgbClr val="000000"/>
                </a:solidFill>
                <a:latin typeface="Helvetica Light"/>
                <a:ea typeface="Helvetica Light"/>
                <a:cs typeface="Helvetica Light"/>
                <a:sym typeface="Helvetica Light"/>
              </a:defRPr>
            </a:lvl4pPr>
            <a:lvl5pPr marL="2057400" indent="-228600" defTabSz="457200">
              <a:defRPr sz="3400">
                <a:solidFill>
                  <a:srgbClr val="000000"/>
                </a:solidFill>
                <a:latin typeface="Helvetica Light"/>
                <a:ea typeface="Helvetica Light"/>
                <a:cs typeface="Helvetica Light"/>
                <a:sym typeface="Helvetica Light"/>
              </a:defRPr>
            </a:lvl5pPr>
            <a:lvl6pPr marL="25146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6pPr>
            <a:lvl7pPr marL="29718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7pPr>
            <a:lvl8pPr marL="34290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8pPr>
            <a:lvl9pPr marL="38862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9pPr>
          </a:lstStyle>
          <a:p>
            <a:pPr algn="r" eaLnBrk="1"/>
            <a:r>
              <a:rPr lang="fr-FR" altLang="fr-FR" sz="2800" b="1">
                <a:solidFill>
                  <a:srgbClr val="FFFFFF"/>
                </a:solidFill>
                <a:latin typeface="Calibri" panose="020F0502020204030204" pitchFamily="34" charset="0"/>
                <a:sym typeface="Calibri" panose="020F0502020204030204" pitchFamily="34" charset="0"/>
              </a:rPr>
              <a:t>1. Titre 1</a:t>
            </a:r>
            <a:endParaRPr lang="fr-FR" altLang="fr-FR" sz="1800">
              <a:latin typeface="Calibri" panose="020F0502020204030204" pitchFamily="34" charset="0"/>
              <a:sym typeface="Calibri" panose="020F0502020204030204" pitchFamily="34" charset="0"/>
            </a:endParaRPr>
          </a:p>
        </p:txBody>
      </p:sp>
      <p:sp>
        <p:nvSpPr>
          <p:cNvPr id="9" name="Rectangle 8"/>
          <p:cNvSpPr/>
          <p:nvPr/>
        </p:nvSpPr>
        <p:spPr bwMode="auto">
          <a:xfrm>
            <a:off x="0" y="-19050"/>
            <a:ext cx="13004800" cy="985838"/>
          </a:xfrm>
          <a:prstGeom prst="rect">
            <a:avLst/>
          </a:prstGeom>
          <a:solidFill>
            <a:srgbClr val="94C11E"/>
          </a:solidFill>
          <a:ln w="12700" cap="flat" cmpd="sng" algn="ctr">
            <a:noFill/>
            <a:prstDash val="solid"/>
            <a:miter lim="0"/>
            <a:headEnd type="none" w="med" len="med"/>
            <a:tailEnd type="none" w="med" len="med"/>
          </a:ln>
          <a:effectLst>
            <a:outerShdw blurRad="25400" dist="12700" dir="5400000" algn="ctr" rotWithShape="0">
              <a:schemeClr val="bg1">
                <a:alpha val="50000"/>
              </a:schemeClr>
            </a:outerShdw>
          </a:effectLst>
        </p:spPr>
        <p:txBody>
          <a:bodyPr lIns="38100" tIns="38100" rIns="38100" bIns="38100" anchor="ctr">
            <a:spAutoFit/>
          </a:bodyPr>
          <a:lstStyle/>
          <a:p>
            <a:pPr algn="ctr" eaLnBrk="1">
              <a:defRPr/>
            </a:pPr>
            <a:endParaRPr lang="fr-FR"/>
          </a:p>
        </p:txBody>
      </p:sp>
      <p:pic>
        <p:nvPicPr>
          <p:cNvPr id="4101" name="Imag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9163" y="220663"/>
            <a:ext cx="28733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p:cNvSpPr>
          <p:nvPr/>
        </p:nvSpPr>
        <p:spPr bwMode="auto">
          <a:xfrm>
            <a:off x="5522913" y="323850"/>
            <a:ext cx="111760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marL="609600" indent="-609600" defTabSz="457200">
              <a:defRPr sz="3400">
                <a:solidFill>
                  <a:srgbClr val="000000"/>
                </a:solidFill>
                <a:latin typeface="Helvetica Light"/>
                <a:ea typeface="Helvetica Light"/>
                <a:cs typeface="Helvetica Light"/>
                <a:sym typeface="Helvetica Light"/>
              </a:defRPr>
            </a:lvl1pPr>
            <a:lvl2pPr marL="742950" indent="-285750" defTabSz="457200">
              <a:defRPr sz="3400">
                <a:solidFill>
                  <a:srgbClr val="000000"/>
                </a:solidFill>
                <a:latin typeface="Helvetica Light"/>
                <a:ea typeface="Helvetica Light"/>
                <a:cs typeface="Helvetica Light"/>
                <a:sym typeface="Helvetica Light"/>
              </a:defRPr>
            </a:lvl2pPr>
            <a:lvl3pPr marL="1143000" indent="-228600" defTabSz="457200">
              <a:defRPr sz="3400">
                <a:solidFill>
                  <a:srgbClr val="000000"/>
                </a:solidFill>
                <a:latin typeface="Helvetica Light"/>
                <a:ea typeface="Helvetica Light"/>
                <a:cs typeface="Helvetica Light"/>
                <a:sym typeface="Helvetica Light"/>
              </a:defRPr>
            </a:lvl3pPr>
            <a:lvl4pPr marL="1600200" indent="-228600" defTabSz="457200">
              <a:defRPr sz="3400">
                <a:solidFill>
                  <a:srgbClr val="000000"/>
                </a:solidFill>
                <a:latin typeface="Helvetica Light"/>
                <a:ea typeface="Helvetica Light"/>
                <a:cs typeface="Helvetica Light"/>
                <a:sym typeface="Helvetica Light"/>
              </a:defRPr>
            </a:lvl4pPr>
            <a:lvl5pPr marL="2057400" indent="-228600" defTabSz="457200">
              <a:defRPr sz="3400">
                <a:solidFill>
                  <a:srgbClr val="000000"/>
                </a:solidFill>
                <a:latin typeface="Helvetica Light"/>
                <a:ea typeface="Helvetica Light"/>
                <a:cs typeface="Helvetica Light"/>
                <a:sym typeface="Helvetica Light"/>
              </a:defRPr>
            </a:lvl5pPr>
            <a:lvl6pPr marL="25146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6pPr>
            <a:lvl7pPr marL="29718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7pPr>
            <a:lvl8pPr marL="34290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8pPr>
            <a:lvl9pPr marL="38862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9pPr>
          </a:lstStyle>
          <a:p>
            <a:pPr eaLnBrk="1">
              <a:lnSpc>
                <a:spcPct val="80000"/>
              </a:lnSpc>
              <a:spcBef>
                <a:spcPts val="400"/>
              </a:spcBef>
            </a:pPr>
            <a:r>
              <a:rPr lang="fr-FR" altLang="fr-FR" sz="3200" b="1" dirty="0" smtClean="0">
                <a:solidFill>
                  <a:schemeClr val="tx1"/>
                </a:solidFill>
                <a:latin typeface="Calibri" panose="020F0502020204030204" pitchFamily="34" charset="0"/>
                <a:sym typeface="Calibri" panose="020F0502020204030204" pitchFamily="34" charset="0"/>
              </a:rPr>
              <a:t>Diagnostic du réseau bus CTS</a:t>
            </a:r>
            <a:endParaRPr lang="fr-FR" altLang="fr-FR" sz="3200" b="1" dirty="0">
              <a:solidFill>
                <a:schemeClr val="tx1"/>
              </a:solidFill>
              <a:latin typeface="Calibri" panose="020F0502020204030204" pitchFamily="34" charset="0"/>
              <a:sym typeface="Calibri" panose="020F0502020204030204" pitchFamily="34" charset="0"/>
            </a:endParaRPr>
          </a:p>
        </p:txBody>
      </p:sp>
      <p:pic>
        <p:nvPicPr>
          <p:cNvPr id="10" name="Image 9"/>
          <p:cNvPicPr>
            <a:picLocks noChangeAspect="1"/>
          </p:cNvPicPr>
          <p:nvPr/>
        </p:nvPicPr>
        <p:blipFill rotWithShape="1">
          <a:blip r:embed="rId3" cstate="print">
            <a:extLst>
              <a:ext uri="{28A0092B-C50C-407E-A947-70E740481C1C}">
                <a14:useLocalDpi xmlns:a14="http://schemas.microsoft.com/office/drawing/2010/main" val="0"/>
              </a:ext>
            </a:extLst>
          </a:blip>
          <a:srcRect l="3063" t="1808" r="2926" b="1708"/>
          <a:stretch/>
        </p:blipFill>
        <p:spPr>
          <a:xfrm>
            <a:off x="165696" y="1019176"/>
            <a:ext cx="5616624" cy="8145866"/>
          </a:xfrm>
          <a:prstGeom prst="rect">
            <a:avLst/>
          </a:prstGeom>
        </p:spPr>
      </p:pic>
      <p:sp>
        <p:nvSpPr>
          <p:cNvPr id="11" name="ZoneTexte 10"/>
          <p:cNvSpPr txBox="1"/>
          <p:nvPr/>
        </p:nvSpPr>
        <p:spPr>
          <a:xfrm>
            <a:off x="5782320" y="1048182"/>
            <a:ext cx="7128792" cy="7663636"/>
          </a:xfrm>
          <a:prstGeom prst="rect">
            <a:avLst/>
          </a:prstGeom>
          <a:noFill/>
        </p:spPr>
        <p:txBody>
          <a:bodyPr wrap="square" rtlCol="0">
            <a:spAutoFit/>
          </a:bodyPr>
          <a:lstStyle/>
          <a:p>
            <a:r>
              <a:rPr lang="fr-FR" sz="2400" b="1" dirty="0" smtClean="0"/>
              <a:t>La ligne 14/24, l’axe historique du quartier, une ligne complexe et rigide</a:t>
            </a:r>
          </a:p>
          <a:p>
            <a:endParaRPr lang="fr-FR" sz="2000" dirty="0" smtClean="0"/>
          </a:p>
          <a:p>
            <a:pPr marL="285750" indent="-285750">
              <a:buFont typeface="Arial" panose="020B0604020202020204" pitchFamily="34" charset="0"/>
              <a:buChar char="•"/>
            </a:pPr>
            <a:r>
              <a:rPr lang="fr-FR" sz="2000" b="1" dirty="0" smtClean="0"/>
              <a:t>Alternance entre les lignes 14 (Neuhof Cité, Port autonome) et 24 (</a:t>
            </a:r>
            <a:r>
              <a:rPr lang="fr-FR" sz="2000" b="1" dirty="0" err="1" smtClean="0"/>
              <a:t>Stockfeld</a:t>
            </a:r>
            <a:r>
              <a:rPr lang="fr-FR" sz="2000" b="1" dirty="0" smtClean="0"/>
              <a:t>)</a:t>
            </a:r>
          </a:p>
          <a:p>
            <a:pPr marL="800100" lvl="1" indent="-342900">
              <a:buFont typeface="Wingdings" panose="05000000000000000000" pitchFamily="2" charset="2"/>
              <a:buChar char="Ø"/>
            </a:pPr>
            <a:r>
              <a:rPr lang="fr-FR" sz="2000" dirty="0" smtClean="0"/>
              <a:t>Cadencées entre elles entre </a:t>
            </a:r>
            <a:r>
              <a:rPr lang="fr-FR" sz="2000" dirty="0" err="1" smtClean="0"/>
              <a:t>Kibitzenau</a:t>
            </a:r>
            <a:r>
              <a:rPr lang="fr-FR" sz="2000" dirty="0" smtClean="0"/>
              <a:t> et Ancienne Douane </a:t>
            </a:r>
            <a:r>
              <a:rPr lang="fr-FR" sz="2000" dirty="0" smtClean="0">
                <a:sym typeface="Wingdings" panose="05000000000000000000" pitchFamily="2" charset="2"/>
              </a:rPr>
              <a:t> impossible de modifier l’une sans modifier l’autre</a:t>
            </a:r>
            <a:endParaRPr lang="fr-FR" sz="2000" dirty="0" smtClean="0"/>
          </a:p>
          <a:p>
            <a:pPr marL="800100" lvl="1" indent="-342900">
              <a:buFont typeface="Wingdings" panose="05000000000000000000" pitchFamily="2" charset="2"/>
              <a:buChar char="Ø"/>
            </a:pPr>
            <a:endParaRPr lang="fr-FR" sz="2000" dirty="0" smtClean="0"/>
          </a:p>
          <a:p>
            <a:pPr marL="342900" indent="-342900">
              <a:buFont typeface="Arial" panose="020B0604020202020204" pitchFamily="34" charset="0"/>
              <a:buChar char="•"/>
            </a:pPr>
            <a:r>
              <a:rPr lang="fr-FR" sz="2000" b="1" dirty="0" smtClean="0"/>
              <a:t>15 parcours différents en fonction des jours et des périodes de l’année !!</a:t>
            </a:r>
          </a:p>
          <a:p>
            <a:pPr marL="742950" lvl="1" indent="-285750">
              <a:buFontTx/>
              <a:buChar char="−"/>
            </a:pPr>
            <a:r>
              <a:rPr lang="fr-FR" sz="1400" i="1" dirty="0" smtClean="0"/>
              <a:t>L14 terminus La Rochelle ou Neuhof Lorient</a:t>
            </a:r>
          </a:p>
          <a:p>
            <a:pPr marL="742950" lvl="1" indent="-285750">
              <a:buFontTx/>
              <a:buChar char="−"/>
            </a:pPr>
            <a:r>
              <a:rPr lang="fr-FR" sz="1400" i="1" dirty="0" smtClean="0"/>
              <a:t>L24 terminus Stéphanie ou Place des Colombes</a:t>
            </a:r>
          </a:p>
          <a:p>
            <a:pPr marL="742950" lvl="1" indent="-285750">
              <a:buFontTx/>
              <a:buChar char="−"/>
            </a:pPr>
            <a:r>
              <a:rPr lang="fr-FR" sz="1400" i="1" dirty="0" smtClean="0"/>
              <a:t>Itinéraire de soirée mixte L14+24 via Stade Walter</a:t>
            </a:r>
          </a:p>
          <a:p>
            <a:pPr marL="742950" lvl="1" indent="-285750">
              <a:buFontTx/>
              <a:buChar char="−"/>
            </a:pPr>
            <a:r>
              <a:rPr lang="fr-FR" sz="1400" i="1" dirty="0" smtClean="0"/>
              <a:t>Terminus Porte de l’Hôpital le samedi (brocante rue de la Douane)</a:t>
            </a:r>
          </a:p>
          <a:p>
            <a:pPr marL="742950" lvl="1" indent="-285750">
              <a:buFontTx/>
              <a:buChar char="−"/>
            </a:pPr>
            <a:r>
              <a:rPr lang="fr-FR" sz="1400" i="1" dirty="0" smtClean="0"/>
              <a:t>Terminus Etoile Bourse pendant le marché de Noël ou les évènements au centre-ville</a:t>
            </a:r>
          </a:p>
          <a:p>
            <a:pPr marL="800100" lvl="1" indent="-342900">
              <a:buFont typeface="Arial" panose="020B0604020202020204" pitchFamily="34" charset="0"/>
              <a:buChar char="•"/>
            </a:pPr>
            <a:endParaRPr lang="fr-FR" sz="2000" dirty="0"/>
          </a:p>
          <a:p>
            <a:pPr marL="342900" indent="-342900">
              <a:buFont typeface="Arial" panose="020B0604020202020204" pitchFamily="34" charset="0"/>
              <a:buChar char="•"/>
            </a:pPr>
            <a:r>
              <a:rPr lang="fr-FR" sz="2000" b="1" dirty="0" smtClean="0"/>
              <a:t>Un fort déséquilibre de fréquentation</a:t>
            </a:r>
          </a:p>
          <a:p>
            <a:pPr marL="800100" lvl="1" indent="-342900">
              <a:buFont typeface="Wingdings" panose="05000000000000000000" pitchFamily="2" charset="2"/>
              <a:buChar char="Ø"/>
            </a:pPr>
            <a:r>
              <a:rPr lang="fr-FR" sz="2000" dirty="0" smtClean="0"/>
              <a:t>2x plus de fréquentation sur la branche </a:t>
            </a:r>
            <a:r>
              <a:rPr lang="fr-FR" sz="2000" dirty="0" err="1" smtClean="0"/>
              <a:t>Stockfeld</a:t>
            </a:r>
            <a:r>
              <a:rPr lang="fr-FR" sz="2000" dirty="0" smtClean="0"/>
              <a:t> que Neuhof-Cité (zone résidentielle desservie moins étendue + proximité du tram C)</a:t>
            </a:r>
          </a:p>
          <a:p>
            <a:pPr marL="1257300" lvl="2" indent="-342900">
              <a:buFont typeface="Wingdings" panose="05000000000000000000" pitchFamily="2" charset="2"/>
              <a:buChar char="§"/>
            </a:pPr>
            <a:r>
              <a:rPr lang="fr-FR" sz="2000" dirty="0" smtClean="0"/>
              <a:t>82% de la fréquentation de la ligne 14/24 se situe sur les arrêts de la ligne 24</a:t>
            </a:r>
          </a:p>
          <a:p>
            <a:pPr marL="800100" lvl="1" indent="-342900">
              <a:buFont typeface="Wingdings" panose="05000000000000000000" pitchFamily="2" charset="2"/>
              <a:buChar char="Ø"/>
            </a:pPr>
            <a:r>
              <a:rPr lang="fr-FR" sz="2000" dirty="0" smtClean="0"/>
              <a:t>Un problème de charge sur la ligne 24 qui se propage jusqu’au centre-ville (=à </a:t>
            </a:r>
            <a:r>
              <a:rPr lang="fr-FR" sz="2000" dirty="0" err="1" smtClean="0"/>
              <a:t>Neudorf</a:t>
            </a:r>
            <a:r>
              <a:rPr lang="fr-FR" sz="2000" dirty="0" smtClean="0"/>
              <a:t>, 1 bus sur 2 plein)</a:t>
            </a:r>
          </a:p>
        </p:txBody>
      </p:sp>
      <p:sp>
        <p:nvSpPr>
          <p:cNvPr id="2" name="Ellipse 1"/>
          <p:cNvSpPr/>
          <p:nvPr/>
        </p:nvSpPr>
        <p:spPr bwMode="auto">
          <a:xfrm rot="20531813">
            <a:off x="2506883" y="6385783"/>
            <a:ext cx="1324438" cy="2574376"/>
          </a:xfrm>
          <a:prstGeom prst="ellipse">
            <a:avLst/>
          </a:prstGeom>
          <a:noFill/>
          <a:ln w="38100" cap="flat" cmpd="sng" algn="ctr">
            <a:solidFill>
              <a:srgbClr val="FF0000"/>
            </a:solidFill>
            <a:prstDash val="solid"/>
            <a:miter lim="0"/>
            <a:headEnd type="none" w="med" len="med"/>
            <a:tailEnd type="none" w="med" len="med"/>
          </a:ln>
          <a:effectLst>
            <a:outerShdw blurRad="25400" dist="12700" dir="54000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fr-FR" sz="3400" b="0" i="0" u="none" strike="noStrike" cap="none" normalizeH="0" baseline="0" smtClean="0">
              <a:ln>
                <a:noFill/>
              </a:ln>
              <a:solidFill>
                <a:srgbClr val="000000"/>
              </a:solidFill>
              <a:effectLst/>
              <a:latin typeface="Helvetica Light"/>
              <a:ea typeface="Helvetica Light"/>
              <a:cs typeface="Helvetica Light"/>
              <a:sym typeface="Helvetica Light"/>
            </a:endParaRPr>
          </a:p>
        </p:txBody>
      </p:sp>
      <p:sp>
        <p:nvSpPr>
          <p:cNvPr id="13" name="Ellipse 12"/>
          <p:cNvSpPr/>
          <p:nvPr/>
        </p:nvSpPr>
        <p:spPr bwMode="auto">
          <a:xfrm rot="19565405">
            <a:off x="3064563" y="5297440"/>
            <a:ext cx="933776" cy="1739314"/>
          </a:xfrm>
          <a:prstGeom prst="ellipse">
            <a:avLst/>
          </a:prstGeom>
          <a:noFill/>
          <a:ln w="38100" cap="flat" cmpd="sng" algn="ctr">
            <a:solidFill>
              <a:srgbClr val="00B050"/>
            </a:solidFill>
            <a:prstDash val="solid"/>
            <a:miter lim="0"/>
            <a:headEnd type="none" w="med" len="med"/>
            <a:tailEnd type="none" w="med" len="med"/>
          </a:ln>
          <a:effectLst>
            <a:outerShdw blurRad="25400" dist="12700" dir="54000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fr-FR" sz="3400" b="0" i="0" u="none" strike="noStrike" cap="none" normalizeH="0" baseline="0" smtClean="0">
              <a:ln>
                <a:noFill/>
              </a:ln>
              <a:solidFill>
                <a:srgbClr val="000000"/>
              </a:solidFill>
              <a:effectLst/>
              <a:latin typeface="Helvetica Light"/>
              <a:ea typeface="Helvetica Light"/>
              <a:cs typeface="Helvetica Light"/>
              <a:sym typeface="Helvetica Light"/>
            </a:endParaRPr>
          </a:p>
        </p:txBody>
      </p:sp>
      <p:sp>
        <p:nvSpPr>
          <p:cNvPr id="14" name="Ellipse 13"/>
          <p:cNvSpPr/>
          <p:nvPr/>
        </p:nvSpPr>
        <p:spPr bwMode="auto">
          <a:xfrm rot="830126">
            <a:off x="4298338" y="6108577"/>
            <a:ext cx="882719" cy="1784915"/>
          </a:xfrm>
          <a:prstGeom prst="ellipse">
            <a:avLst/>
          </a:prstGeom>
          <a:noFill/>
          <a:ln w="38100" cap="flat" cmpd="sng" algn="ctr">
            <a:solidFill>
              <a:srgbClr val="0070C0"/>
            </a:solidFill>
            <a:prstDash val="solid"/>
            <a:miter lim="0"/>
            <a:headEnd type="none" w="med" len="med"/>
            <a:tailEnd type="none" w="med" len="med"/>
          </a:ln>
          <a:effectLst>
            <a:outerShdw blurRad="25400" dist="12700" dir="54000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fr-FR" sz="3400" b="0" i="0" u="none" strike="noStrike" cap="none" normalizeH="0" baseline="0" smtClean="0">
              <a:ln>
                <a:noFill/>
              </a:ln>
              <a:solidFill>
                <a:srgbClr val="000000"/>
              </a:solidFill>
              <a:effectLst/>
              <a:latin typeface="Helvetica Light"/>
              <a:ea typeface="Helvetica Light"/>
              <a:cs typeface="Helvetica Light"/>
              <a:sym typeface="Helvetica Light"/>
            </a:endParaRPr>
          </a:p>
        </p:txBody>
      </p:sp>
      <p:sp>
        <p:nvSpPr>
          <p:cNvPr id="4" name="ZoneTexte 3"/>
          <p:cNvSpPr txBox="1"/>
          <p:nvPr/>
        </p:nvSpPr>
        <p:spPr>
          <a:xfrm>
            <a:off x="268125" y="6841534"/>
            <a:ext cx="2024913" cy="615553"/>
          </a:xfrm>
          <a:prstGeom prst="rect">
            <a:avLst/>
          </a:prstGeom>
          <a:noFill/>
        </p:spPr>
        <p:txBody>
          <a:bodyPr wrap="none" rtlCol="0">
            <a:spAutoFit/>
          </a:bodyPr>
          <a:lstStyle/>
          <a:p>
            <a:r>
              <a:rPr lang="fr-FR" b="1" dirty="0" smtClean="0">
                <a:solidFill>
                  <a:srgbClr val="FF0000"/>
                </a:solidFill>
              </a:rPr>
              <a:t>2600 </a:t>
            </a:r>
            <a:r>
              <a:rPr lang="fr-FR" b="1" dirty="0" err="1" smtClean="0">
                <a:solidFill>
                  <a:srgbClr val="FF0000"/>
                </a:solidFill>
              </a:rPr>
              <a:t>voy</a:t>
            </a:r>
            <a:endParaRPr lang="fr-FR" b="1" dirty="0">
              <a:solidFill>
                <a:srgbClr val="FF0000"/>
              </a:solidFill>
            </a:endParaRPr>
          </a:p>
        </p:txBody>
      </p:sp>
      <p:sp>
        <p:nvSpPr>
          <p:cNvPr id="16" name="ZoneTexte 15"/>
          <p:cNvSpPr txBox="1"/>
          <p:nvPr/>
        </p:nvSpPr>
        <p:spPr>
          <a:xfrm>
            <a:off x="3482660" y="5054999"/>
            <a:ext cx="2024913" cy="615553"/>
          </a:xfrm>
          <a:prstGeom prst="rect">
            <a:avLst/>
          </a:prstGeom>
          <a:noFill/>
        </p:spPr>
        <p:txBody>
          <a:bodyPr wrap="none" rtlCol="0">
            <a:spAutoFit/>
          </a:bodyPr>
          <a:lstStyle/>
          <a:p>
            <a:r>
              <a:rPr lang="fr-FR" b="1" dirty="0" smtClean="0">
                <a:solidFill>
                  <a:srgbClr val="00B050"/>
                </a:solidFill>
              </a:rPr>
              <a:t>1250 </a:t>
            </a:r>
            <a:r>
              <a:rPr lang="fr-FR" b="1" dirty="0" err="1" smtClean="0">
                <a:solidFill>
                  <a:srgbClr val="00B050"/>
                </a:solidFill>
              </a:rPr>
              <a:t>voy</a:t>
            </a:r>
            <a:endParaRPr lang="fr-FR" b="1" dirty="0">
              <a:solidFill>
                <a:srgbClr val="00B050"/>
              </a:solidFill>
            </a:endParaRPr>
          </a:p>
        </p:txBody>
      </p:sp>
      <p:sp>
        <p:nvSpPr>
          <p:cNvPr id="17" name="ZoneTexte 16"/>
          <p:cNvSpPr txBox="1"/>
          <p:nvPr/>
        </p:nvSpPr>
        <p:spPr>
          <a:xfrm>
            <a:off x="3999460" y="7817374"/>
            <a:ext cx="1782860" cy="615553"/>
          </a:xfrm>
          <a:prstGeom prst="rect">
            <a:avLst/>
          </a:prstGeom>
          <a:noFill/>
        </p:spPr>
        <p:txBody>
          <a:bodyPr wrap="none" rtlCol="0">
            <a:spAutoFit/>
          </a:bodyPr>
          <a:lstStyle/>
          <a:p>
            <a:r>
              <a:rPr lang="fr-FR" b="1" dirty="0" smtClean="0">
                <a:solidFill>
                  <a:srgbClr val="0070C0"/>
                </a:solidFill>
              </a:rPr>
              <a:t>300 </a:t>
            </a:r>
            <a:r>
              <a:rPr lang="fr-FR" b="1" dirty="0" err="1" smtClean="0">
                <a:solidFill>
                  <a:srgbClr val="0070C0"/>
                </a:solidFill>
              </a:rPr>
              <a:t>voy</a:t>
            </a:r>
            <a:endParaRPr lang="fr-FR" b="1" dirty="0">
              <a:solidFill>
                <a:srgbClr val="0070C0"/>
              </a:solidFill>
            </a:endParaRPr>
          </a:p>
        </p:txBody>
      </p:sp>
    </p:spTree>
    <p:extLst>
      <p:ext uri="{BB962C8B-B14F-4D97-AF65-F5344CB8AC3E}">
        <p14:creationId xmlns:p14="http://schemas.microsoft.com/office/powerpoint/2010/main" val="934801802"/>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p:cNvSpPr>
          <p:nvPr/>
        </p:nvSpPr>
        <p:spPr bwMode="auto">
          <a:xfrm>
            <a:off x="0" y="9266238"/>
            <a:ext cx="13004800" cy="487362"/>
          </a:xfrm>
          <a:prstGeom prst="rect">
            <a:avLst/>
          </a:prstGeom>
          <a:solidFill>
            <a:srgbClr val="93C120"/>
          </a:solidFill>
          <a:ln>
            <a:noFill/>
          </a:ln>
          <a:effectLst>
            <a:outerShdw blurRad="25400" dist="12700" dir="5400000" algn="ctr" rotWithShape="0">
              <a:srgbClr val="000000">
                <a:alpha val="50000"/>
              </a:srgbClr>
            </a:outerShdw>
          </a:effectLst>
        </p:spPr>
        <p:txBody>
          <a:bodyPr lIns="0" tIns="0" rIns="0" bIns="0" anchor="ctr"/>
          <a:lstStyle/>
          <a:p>
            <a:pPr algn="ctr" eaLnBrk="1">
              <a:defRPr/>
            </a:pPr>
            <a:endParaRPr lang="fr-FR" altLang="fr-FR" sz="2200">
              <a:solidFill>
                <a:srgbClr val="FFFFFF"/>
              </a:solidFill>
            </a:endParaRPr>
          </a:p>
        </p:txBody>
      </p:sp>
      <p:sp>
        <p:nvSpPr>
          <p:cNvPr id="4099" name="Rectangle 3"/>
          <p:cNvSpPr>
            <a:spLocks/>
          </p:cNvSpPr>
          <p:nvPr/>
        </p:nvSpPr>
        <p:spPr bwMode="auto">
          <a:xfrm>
            <a:off x="4405313" y="227013"/>
            <a:ext cx="7653337"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spAutoFit/>
          </a:bodyPr>
          <a:lstStyle>
            <a:lvl1pPr defTabSz="457200">
              <a:defRPr sz="3400">
                <a:solidFill>
                  <a:srgbClr val="000000"/>
                </a:solidFill>
                <a:latin typeface="Helvetica Light"/>
                <a:ea typeface="Helvetica Light"/>
                <a:cs typeface="Helvetica Light"/>
                <a:sym typeface="Helvetica Light"/>
              </a:defRPr>
            </a:lvl1pPr>
            <a:lvl2pPr marL="742950" indent="-285750" defTabSz="457200">
              <a:defRPr sz="3400">
                <a:solidFill>
                  <a:srgbClr val="000000"/>
                </a:solidFill>
                <a:latin typeface="Helvetica Light"/>
                <a:ea typeface="Helvetica Light"/>
                <a:cs typeface="Helvetica Light"/>
                <a:sym typeface="Helvetica Light"/>
              </a:defRPr>
            </a:lvl2pPr>
            <a:lvl3pPr marL="1143000" indent="-228600" defTabSz="457200">
              <a:defRPr sz="3400">
                <a:solidFill>
                  <a:srgbClr val="000000"/>
                </a:solidFill>
                <a:latin typeface="Helvetica Light"/>
                <a:ea typeface="Helvetica Light"/>
                <a:cs typeface="Helvetica Light"/>
                <a:sym typeface="Helvetica Light"/>
              </a:defRPr>
            </a:lvl3pPr>
            <a:lvl4pPr marL="1600200" indent="-228600" defTabSz="457200">
              <a:defRPr sz="3400">
                <a:solidFill>
                  <a:srgbClr val="000000"/>
                </a:solidFill>
                <a:latin typeface="Helvetica Light"/>
                <a:ea typeface="Helvetica Light"/>
                <a:cs typeface="Helvetica Light"/>
                <a:sym typeface="Helvetica Light"/>
              </a:defRPr>
            </a:lvl4pPr>
            <a:lvl5pPr marL="2057400" indent="-228600" defTabSz="457200">
              <a:defRPr sz="3400">
                <a:solidFill>
                  <a:srgbClr val="000000"/>
                </a:solidFill>
                <a:latin typeface="Helvetica Light"/>
                <a:ea typeface="Helvetica Light"/>
                <a:cs typeface="Helvetica Light"/>
                <a:sym typeface="Helvetica Light"/>
              </a:defRPr>
            </a:lvl5pPr>
            <a:lvl6pPr marL="25146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6pPr>
            <a:lvl7pPr marL="29718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7pPr>
            <a:lvl8pPr marL="34290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8pPr>
            <a:lvl9pPr marL="38862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9pPr>
          </a:lstStyle>
          <a:p>
            <a:pPr algn="r" eaLnBrk="1"/>
            <a:r>
              <a:rPr lang="fr-FR" altLang="fr-FR" sz="2800" b="1">
                <a:solidFill>
                  <a:srgbClr val="FFFFFF"/>
                </a:solidFill>
                <a:latin typeface="Calibri" panose="020F0502020204030204" pitchFamily="34" charset="0"/>
                <a:sym typeface="Calibri" panose="020F0502020204030204" pitchFamily="34" charset="0"/>
              </a:rPr>
              <a:t>1. Titre 1</a:t>
            </a:r>
            <a:endParaRPr lang="fr-FR" altLang="fr-FR" sz="1800">
              <a:latin typeface="Calibri" panose="020F0502020204030204" pitchFamily="34" charset="0"/>
              <a:sym typeface="Calibri" panose="020F0502020204030204" pitchFamily="34" charset="0"/>
            </a:endParaRPr>
          </a:p>
        </p:txBody>
      </p:sp>
      <p:sp>
        <p:nvSpPr>
          <p:cNvPr id="9" name="Rectangle 8"/>
          <p:cNvSpPr/>
          <p:nvPr/>
        </p:nvSpPr>
        <p:spPr bwMode="auto">
          <a:xfrm>
            <a:off x="0" y="-19050"/>
            <a:ext cx="13004800" cy="985838"/>
          </a:xfrm>
          <a:prstGeom prst="rect">
            <a:avLst/>
          </a:prstGeom>
          <a:solidFill>
            <a:srgbClr val="94C11E"/>
          </a:solidFill>
          <a:ln w="12700" cap="flat" cmpd="sng" algn="ctr">
            <a:noFill/>
            <a:prstDash val="solid"/>
            <a:miter lim="0"/>
            <a:headEnd type="none" w="med" len="med"/>
            <a:tailEnd type="none" w="med" len="med"/>
          </a:ln>
          <a:effectLst>
            <a:outerShdw blurRad="25400" dist="12700" dir="5400000" algn="ctr" rotWithShape="0">
              <a:schemeClr val="bg1">
                <a:alpha val="50000"/>
              </a:schemeClr>
            </a:outerShdw>
          </a:effectLst>
        </p:spPr>
        <p:txBody>
          <a:bodyPr lIns="38100" tIns="38100" rIns="38100" bIns="38100" anchor="ctr">
            <a:spAutoFit/>
          </a:bodyPr>
          <a:lstStyle/>
          <a:p>
            <a:pPr algn="ctr" eaLnBrk="1">
              <a:defRPr/>
            </a:pPr>
            <a:endParaRPr lang="fr-FR"/>
          </a:p>
        </p:txBody>
      </p:sp>
      <p:pic>
        <p:nvPicPr>
          <p:cNvPr id="4101" name="Imag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9163" y="220663"/>
            <a:ext cx="28733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p:cNvSpPr>
          <p:nvPr/>
        </p:nvSpPr>
        <p:spPr bwMode="auto">
          <a:xfrm>
            <a:off x="898088" y="1116013"/>
            <a:ext cx="11652984" cy="79385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marL="609600" indent="-609600" algn="ctr" defTabSz="457200">
              <a:defRPr sz="3400">
                <a:solidFill>
                  <a:srgbClr val="000000"/>
                </a:solidFill>
                <a:latin typeface="Helvetica Light"/>
                <a:ea typeface="Helvetica Light"/>
                <a:cs typeface="Helvetica Light"/>
                <a:sym typeface="Helvetica Light"/>
              </a:defRPr>
            </a:lvl1pPr>
            <a:lvl2pPr marL="742950" indent="-285750" algn="ctr" defTabSz="457200">
              <a:defRPr sz="3400">
                <a:solidFill>
                  <a:srgbClr val="000000"/>
                </a:solidFill>
                <a:latin typeface="Helvetica Light"/>
                <a:ea typeface="Helvetica Light"/>
                <a:cs typeface="Helvetica Light"/>
                <a:sym typeface="Helvetica Light"/>
              </a:defRPr>
            </a:lvl2pPr>
            <a:lvl3pPr marL="1143000" indent="-228600" algn="ctr" defTabSz="457200">
              <a:defRPr sz="3400">
                <a:solidFill>
                  <a:srgbClr val="000000"/>
                </a:solidFill>
                <a:latin typeface="Helvetica Light"/>
                <a:ea typeface="Helvetica Light"/>
                <a:cs typeface="Helvetica Light"/>
                <a:sym typeface="Helvetica Light"/>
              </a:defRPr>
            </a:lvl3pPr>
            <a:lvl4pPr marL="1600200" indent="-228600" algn="ctr" defTabSz="457200">
              <a:defRPr sz="3400">
                <a:solidFill>
                  <a:srgbClr val="000000"/>
                </a:solidFill>
                <a:latin typeface="Helvetica Light"/>
                <a:ea typeface="Helvetica Light"/>
                <a:cs typeface="Helvetica Light"/>
                <a:sym typeface="Helvetica Light"/>
              </a:defRPr>
            </a:lvl4pPr>
            <a:lvl5pPr marL="2057400" indent="-228600" algn="ctr" defTabSz="457200">
              <a:defRPr sz="3400">
                <a:solidFill>
                  <a:srgbClr val="000000"/>
                </a:solidFill>
                <a:latin typeface="Helvetica Light"/>
                <a:ea typeface="Helvetica Light"/>
                <a:cs typeface="Helvetica Light"/>
                <a:sym typeface="Helvetica Light"/>
              </a:defRPr>
            </a:lvl5pPr>
            <a:lvl6pPr marL="2514600" indent="-228600" algn="ctr"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6pPr>
            <a:lvl7pPr marL="2971800" indent="-228600" algn="ctr"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7pPr>
            <a:lvl8pPr marL="3429000" indent="-228600" algn="ctr"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8pPr>
            <a:lvl9pPr marL="3886200" indent="-228600" algn="ctr"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9pPr>
          </a:lstStyle>
          <a:p>
            <a:pPr algn="l" eaLnBrk="1">
              <a:lnSpc>
                <a:spcPct val="80000"/>
              </a:lnSpc>
              <a:spcBef>
                <a:spcPts val="400"/>
              </a:spcBef>
              <a:spcAft>
                <a:spcPts val="1200"/>
              </a:spcAft>
              <a:buFont typeface="Arial" panose="020B0604020202020204" pitchFamily="34" charset="0"/>
              <a:buChar char="•"/>
              <a:defRPr/>
            </a:pPr>
            <a:r>
              <a:rPr lang="fr-FR" altLang="fr-FR" sz="2400" b="1" dirty="0" smtClean="0">
                <a:latin typeface="Calibri" panose="020F0502020204030204" pitchFamily="34" charset="0"/>
                <a:sym typeface="Calibri" panose="020F0502020204030204" pitchFamily="34" charset="0"/>
              </a:rPr>
              <a:t>Une part modale transports en commun moyenne, avec des marges de manœuvre importantes</a:t>
            </a:r>
          </a:p>
          <a:p>
            <a:pPr marL="1200150" lvl="2" indent="-342900" algn="l" eaLnBrk="1">
              <a:lnSpc>
                <a:spcPct val="80000"/>
              </a:lnSpc>
              <a:spcBef>
                <a:spcPts val="400"/>
              </a:spcBef>
              <a:spcAft>
                <a:spcPts val="1200"/>
              </a:spcAft>
              <a:buFont typeface="Wingdings" panose="05000000000000000000" pitchFamily="2" charset="2"/>
              <a:buChar char="Ø"/>
              <a:defRPr/>
            </a:pPr>
            <a:r>
              <a:rPr lang="fr-FR" altLang="fr-FR" sz="2400" dirty="0" smtClean="0">
                <a:latin typeface="Calibri" panose="020F0502020204030204" pitchFamily="34" charset="0"/>
                <a:sym typeface="Calibri" panose="020F0502020204030204" pitchFamily="34" charset="0"/>
              </a:rPr>
              <a:t>Amélioration de la qualité de l’offre, et donc des moyens mis en </a:t>
            </a:r>
            <a:r>
              <a:rPr lang="fr-FR" altLang="fr-FR" sz="2400" dirty="0" err="1" smtClean="0">
                <a:latin typeface="Calibri" panose="020F0502020204030204" pitchFamily="34" charset="0"/>
                <a:sym typeface="Calibri" panose="020F0502020204030204" pitchFamily="34" charset="0"/>
              </a:rPr>
              <a:t>oeuvre</a:t>
            </a:r>
            <a:endParaRPr lang="fr-FR" altLang="fr-FR" sz="2400" dirty="0" smtClean="0">
              <a:latin typeface="Calibri" panose="020F0502020204030204" pitchFamily="34" charset="0"/>
              <a:sym typeface="Calibri" panose="020F0502020204030204" pitchFamily="34" charset="0"/>
            </a:endParaRPr>
          </a:p>
          <a:p>
            <a:pPr marL="1200150" lvl="2" indent="-342900" algn="l" eaLnBrk="1">
              <a:lnSpc>
                <a:spcPct val="80000"/>
              </a:lnSpc>
              <a:spcBef>
                <a:spcPts val="400"/>
              </a:spcBef>
              <a:spcAft>
                <a:spcPts val="1200"/>
              </a:spcAft>
              <a:buFont typeface="Wingdings" panose="05000000000000000000" pitchFamily="2" charset="2"/>
              <a:buChar char="Ø"/>
              <a:defRPr/>
            </a:pPr>
            <a:r>
              <a:rPr lang="fr-FR" altLang="fr-FR" sz="2400" dirty="0" smtClean="0">
                <a:latin typeface="Calibri" panose="020F0502020204030204" pitchFamily="34" charset="0"/>
                <a:sym typeface="Calibri" panose="020F0502020204030204" pitchFamily="34" charset="0"/>
              </a:rPr>
              <a:t>Rendre le réseau bus attractif pour des usagers réguliers et occasionnels passe par :</a:t>
            </a:r>
          </a:p>
          <a:p>
            <a:pPr marL="2114550" lvl="4" indent="-342900" algn="l" eaLnBrk="1">
              <a:lnSpc>
                <a:spcPct val="80000"/>
              </a:lnSpc>
              <a:spcBef>
                <a:spcPts val="400"/>
              </a:spcBef>
              <a:spcAft>
                <a:spcPts val="1200"/>
              </a:spcAft>
              <a:buFont typeface="Wingdings" panose="05000000000000000000" pitchFamily="2" charset="2"/>
              <a:buChar char="§"/>
              <a:defRPr/>
            </a:pPr>
            <a:r>
              <a:rPr lang="fr-FR" altLang="fr-FR" sz="2400" dirty="0" smtClean="0">
                <a:latin typeface="Calibri" panose="020F0502020204030204" pitchFamily="34" charset="0"/>
                <a:sym typeface="Calibri" panose="020F0502020204030204" pitchFamily="34" charset="0"/>
              </a:rPr>
              <a:t>Une fréquence adaptée au types de secteurs desservis</a:t>
            </a:r>
          </a:p>
          <a:p>
            <a:pPr marL="2114550" lvl="4" indent="-342900" algn="l" eaLnBrk="1">
              <a:lnSpc>
                <a:spcPct val="80000"/>
              </a:lnSpc>
              <a:spcBef>
                <a:spcPts val="400"/>
              </a:spcBef>
              <a:spcAft>
                <a:spcPts val="1200"/>
              </a:spcAft>
              <a:buFont typeface="Wingdings" panose="05000000000000000000" pitchFamily="2" charset="2"/>
              <a:buChar char="§"/>
              <a:defRPr/>
            </a:pPr>
            <a:r>
              <a:rPr lang="fr-FR" altLang="fr-FR" sz="2400" dirty="0" smtClean="0">
                <a:latin typeface="Calibri" panose="020F0502020204030204" pitchFamily="34" charset="0"/>
                <a:sym typeface="Calibri" panose="020F0502020204030204" pitchFamily="34" charset="0"/>
              </a:rPr>
              <a:t>Un réseau facile à comprendre et permanent dans le temps</a:t>
            </a:r>
          </a:p>
          <a:p>
            <a:pPr marL="1200150" lvl="2" indent="-342900" algn="l" eaLnBrk="1">
              <a:lnSpc>
                <a:spcPct val="80000"/>
              </a:lnSpc>
              <a:spcBef>
                <a:spcPts val="400"/>
              </a:spcBef>
              <a:spcAft>
                <a:spcPts val="1200"/>
              </a:spcAft>
              <a:buFont typeface="Wingdings" panose="05000000000000000000" pitchFamily="2" charset="2"/>
              <a:buChar char="Ø"/>
              <a:defRPr/>
            </a:pPr>
            <a:endParaRPr lang="fr-FR" altLang="fr-FR" sz="2400" dirty="0" smtClean="0">
              <a:latin typeface="Calibri" panose="020F0502020204030204" pitchFamily="34" charset="0"/>
              <a:sym typeface="Calibri" panose="020F0502020204030204" pitchFamily="34" charset="0"/>
            </a:endParaRPr>
          </a:p>
          <a:p>
            <a:pPr algn="l" eaLnBrk="1">
              <a:lnSpc>
                <a:spcPct val="80000"/>
              </a:lnSpc>
              <a:spcBef>
                <a:spcPts val="400"/>
              </a:spcBef>
              <a:spcAft>
                <a:spcPts val="1200"/>
              </a:spcAft>
              <a:buFont typeface="Arial" panose="020B0604020202020204" pitchFamily="34" charset="0"/>
              <a:buChar char="•"/>
              <a:defRPr/>
            </a:pPr>
            <a:r>
              <a:rPr lang="fr-FR" altLang="fr-FR" sz="2400" b="1" dirty="0" smtClean="0">
                <a:latin typeface="Calibri" panose="020F0502020204030204" pitchFamily="34" charset="0"/>
                <a:sym typeface="Calibri" panose="020F0502020204030204" pitchFamily="34" charset="0"/>
              </a:rPr>
              <a:t>Une problématique de fréquence sur certains secteurs</a:t>
            </a:r>
          </a:p>
          <a:p>
            <a:pPr marL="1200150" lvl="2" indent="-342900" algn="l" eaLnBrk="1">
              <a:lnSpc>
                <a:spcPct val="80000"/>
              </a:lnSpc>
              <a:spcBef>
                <a:spcPts val="400"/>
              </a:spcBef>
              <a:spcAft>
                <a:spcPts val="1200"/>
              </a:spcAft>
              <a:buFont typeface="Wingdings" panose="05000000000000000000" pitchFamily="2" charset="2"/>
              <a:buChar char="Ø"/>
              <a:defRPr/>
            </a:pPr>
            <a:r>
              <a:rPr lang="fr-FR" altLang="fr-FR" sz="2400" dirty="0" err="1" smtClean="0">
                <a:latin typeface="Calibri" panose="020F0502020204030204" pitchFamily="34" charset="0"/>
                <a:sym typeface="Wingdings" panose="05000000000000000000" pitchFamily="2" charset="2"/>
              </a:rPr>
              <a:t>Stockfeld</a:t>
            </a:r>
            <a:r>
              <a:rPr lang="fr-FR" altLang="fr-FR" sz="2400" dirty="0" smtClean="0">
                <a:latin typeface="Calibri" panose="020F0502020204030204" pitchFamily="34" charset="0"/>
                <a:sym typeface="Wingdings" panose="05000000000000000000" pitchFamily="2" charset="2"/>
              </a:rPr>
              <a:t> (potentiel &gt;&gt; offre)</a:t>
            </a:r>
          </a:p>
          <a:p>
            <a:pPr marL="1200150" lvl="2" indent="-342900" algn="l" eaLnBrk="1">
              <a:lnSpc>
                <a:spcPct val="80000"/>
              </a:lnSpc>
              <a:spcBef>
                <a:spcPts val="400"/>
              </a:spcBef>
              <a:spcAft>
                <a:spcPts val="1200"/>
              </a:spcAft>
              <a:buFont typeface="Wingdings" panose="05000000000000000000" pitchFamily="2" charset="2"/>
              <a:buChar char="Ø"/>
              <a:defRPr/>
            </a:pPr>
            <a:r>
              <a:rPr lang="fr-FR" altLang="fr-FR" sz="2400" dirty="0" smtClean="0">
                <a:latin typeface="Calibri" panose="020F0502020204030204" pitchFamily="34" charset="0"/>
                <a:sym typeface="Wingdings" panose="05000000000000000000" pitchFamily="2" charset="2"/>
              </a:rPr>
              <a:t>Liaison Illkirch – </a:t>
            </a:r>
            <a:r>
              <a:rPr lang="fr-FR" altLang="fr-FR" sz="2400" dirty="0" err="1" smtClean="0">
                <a:latin typeface="Calibri" panose="020F0502020204030204" pitchFamily="34" charset="0"/>
                <a:sym typeface="Wingdings" panose="05000000000000000000" pitchFamily="2" charset="2"/>
              </a:rPr>
              <a:t>Meinau</a:t>
            </a:r>
            <a:r>
              <a:rPr lang="fr-FR" altLang="fr-FR" sz="2400" dirty="0" smtClean="0">
                <a:latin typeface="Calibri" panose="020F0502020204030204" pitchFamily="34" charset="0"/>
                <a:sym typeface="Wingdings" panose="05000000000000000000" pitchFamily="2" charset="2"/>
              </a:rPr>
              <a:t> – Neuhof</a:t>
            </a:r>
          </a:p>
          <a:p>
            <a:pPr marL="1200150" lvl="2" indent="-342900" algn="l" eaLnBrk="1">
              <a:lnSpc>
                <a:spcPct val="80000"/>
              </a:lnSpc>
              <a:spcBef>
                <a:spcPts val="400"/>
              </a:spcBef>
              <a:spcAft>
                <a:spcPts val="1200"/>
              </a:spcAft>
              <a:buFont typeface="Wingdings" panose="05000000000000000000" pitchFamily="2" charset="2"/>
              <a:buChar char="Ø"/>
              <a:defRPr/>
            </a:pPr>
            <a:endParaRPr lang="fr-FR" altLang="fr-FR" sz="2800" dirty="0" smtClean="0">
              <a:latin typeface="Calibri" panose="020F0502020204030204" pitchFamily="34" charset="0"/>
              <a:sym typeface="Wingdings" panose="05000000000000000000" pitchFamily="2" charset="2"/>
            </a:endParaRPr>
          </a:p>
          <a:p>
            <a:pPr algn="l" eaLnBrk="1">
              <a:lnSpc>
                <a:spcPct val="80000"/>
              </a:lnSpc>
              <a:spcBef>
                <a:spcPts val="400"/>
              </a:spcBef>
              <a:spcAft>
                <a:spcPts val="1200"/>
              </a:spcAft>
              <a:buFont typeface="Arial" panose="020B0604020202020204" pitchFamily="34" charset="0"/>
              <a:buChar char="•"/>
              <a:defRPr/>
            </a:pPr>
            <a:r>
              <a:rPr lang="fr-FR" altLang="fr-FR" sz="2400" b="1" dirty="0" smtClean="0">
                <a:latin typeface="Calibri" panose="020F0502020204030204" pitchFamily="34" charset="0"/>
                <a:sym typeface="Wingdings" panose="05000000000000000000" pitchFamily="2" charset="2"/>
              </a:rPr>
              <a:t>Une conception du réseau bus complexe et rigide</a:t>
            </a:r>
          </a:p>
          <a:p>
            <a:pPr marL="1371600" lvl="2" indent="-457200" algn="l" eaLnBrk="1">
              <a:lnSpc>
                <a:spcPct val="80000"/>
              </a:lnSpc>
              <a:spcBef>
                <a:spcPts val="400"/>
              </a:spcBef>
              <a:spcAft>
                <a:spcPts val="1200"/>
              </a:spcAft>
              <a:buFont typeface="Wingdings" panose="05000000000000000000" pitchFamily="2" charset="2"/>
              <a:buChar char="Ø"/>
              <a:defRPr/>
            </a:pPr>
            <a:r>
              <a:rPr lang="fr-FR" altLang="fr-FR" sz="2400" dirty="0" smtClean="0">
                <a:latin typeface="Calibri" panose="020F0502020204030204" pitchFamily="34" charset="0"/>
                <a:sym typeface="Wingdings" panose="05000000000000000000" pitchFamily="2" charset="2"/>
              </a:rPr>
              <a:t>Nécessitera de revoir l’organisation du réseau pour adapter le cadencement</a:t>
            </a:r>
          </a:p>
          <a:p>
            <a:pPr marL="1371600" lvl="2" indent="-457200" algn="l" eaLnBrk="1">
              <a:lnSpc>
                <a:spcPct val="80000"/>
              </a:lnSpc>
              <a:spcBef>
                <a:spcPts val="400"/>
              </a:spcBef>
              <a:spcAft>
                <a:spcPts val="1200"/>
              </a:spcAft>
              <a:buFont typeface="Wingdings" panose="05000000000000000000" pitchFamily="2" charset="2"/>
              <a:buChar char="Ø"/>
              <a:defRPr/>
            </a:pPr>
            <a:r>
              <a:rPr lang="fr-FR" altLang="fr-FR" sz="2400" dirty="0" smtClean="0">
                <a:latin typeface="Calibri" panose="020F0502020204030204" pitchFamily="34" charset="0"/>
                <a:sym typeface="Wingdings" panose="05000000000000000000" pitchFamily="2" charset="2"/>
              </a:rPr>
              <a:t>Impliquera une modification de certaines pratiques</a:t>
            </a:r>
          </a:p>
          <a:p>
            <a:pPr marL="1371600" lvl="2" indent="-457200" algn="l" eaLnBrk="1">
              <a:lnSpc>
                <a:spcPct val="80000"/>
              </a:lnSpc>
              <a:spcBef>
                <a:spcPts val="400"/>
              </a:spcBef>
              <a:spcAft>
                <a:spcPts val="1200"/>
              </a:spcAft>
              <a:buFont typeface="Wingdings" panose="05000000000000000000" pitchFamily="2" charset="2"/>
              <a:buChar char="Ø"/>
              <a:defRPr/>
            </a:pPr>
            <a:endParaRPr lang="fr-FR" altLang="fr-FR" sz="2400" dirty="0">
              <a:latin typeface="Calibri" panose="020F0502020204030204" pitchFamily="34" charset="0"/>
              <a:sym typeface="Wingdings" panose="05000000000000000000" pitchFamily="2" charset="2"/>
            </a:endParaRPr>
          </a:p>
          <a:p>
            <a:pPr marL="1371600" lvl="2" indent="-457200" algn="l" eaLnBrk="1">
              <a:lnSpc>
                <a:spcPct val="80000"/>
              </a:lnSpc>
              <a:spcBef>
                <a:spcPts val="400"/>
              </a:spcBef>
              <a:spcAft>
                <a:spcPts val="1200"/>
              </a:spcAft>
              <a:buFont typeface="Wingdings" panose="05000000000000000000" pitchFamily="2" charset="2"/>
              <a:buChar char="Ø"/>
              <a:defRPr/>
            </a:pPr>
            <a:r>
              <a:rPr lang="fr-FR" altLang="fr-FR" sz="2400" b="1" dirty="0" smtClean="0">
                <a:latin typeface="Calibri" panose="020F0502020204030204" pitchFamily="34" charset="0"/>
                <a:sym typeface="Wingdings" panose="05000000000000000000" pitchFamily="2" charset="2"/>
              </a:rPr>
              <a:t>Objectif de mise en service </a:t>
            </a:r>
            <a:r>
              <a:rPr lang="fr-FR" altLang="fr-FR" sz="2400" b="1" u="sng" dirty="0" smtClean="0">
                <a:latin typeface="Calibri" panose="020F0502020204030204" pitchFamily="34" charset="0"/>
                <a:sym typeface="Wingdings" panose="05000000000000000000" pitchFamily="2" charset="2"/>
              </a:rPr>
              <a:t>septembre 2023</a:t>
            </a:r>
          </a:p>
        </p:txBody>
      </p:sp>
      <p:sp>
        <p:nvSpPr>
          <p:cNvPr id="8" name="Rectangle 4"/>
          <p:cNvSpPr>
            <a:spLocks/>
          </p:cNvSpPr>
          <p:nvPr/>
        </p:nvSpPr>
        <p:spPr bwMode="auto">
          <a:xfrm>
            <a:off x="5522913" y="323850"/>
            <a:ext cx="111760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marL="609600" indent="-609600" defTabSz="457200">
              <a:defRPr sz="3400">
                <a:solidFill>
                  <a:srgbClr val="000000"/>
                </a:solidFill>
                <a:latin typeface="Helvetica Light"/>
                <a:ea typeface="Helvetica Light"/>
                <a:cs typeface="Helvetica Light"/>
                <a:sym typeface="Helvetica Light"/>
              </a:defRPr>
            </a:lvl1pPr>
            <a:lvl2pPr marL="742950" indent="-285750" defTabSz="457200">
              <a:defRPr sz="3400">
                <a:solidFill>
                  <a:srgbClr val="000000"/>
                </a:solidFill>
                <a:latin typeface="Helvetica Light"/>
                <a:ea typeface="Helvetica Light"/>
                <a:cs typeface="Helvetica Light"/>
                <a:sym typeface="Helvetica Light"/>
              </a:defRPr>
            </a:lvl2pPr>
            <a:lvl3pPr marL="1143000" indent="-228600" defTabSz="457200">
              <a:defRPr sz="3400">
                <a:solidFill>
                  <a:srgbClr val="000000"/>
                </a:solidFill>
                <a:latin typeface="Helvetica Light"/>
                <a:ea typeface="Helvetica Light"/>
                <a:cs typeface="Helvetica Light"/>
                <a:sym typeface="Helvetica Light"/>
              </a:defRPr>
            </a:lvl3pPr>
            <a:lvl4pPr marL="1600200" indent="-228600" defTabSz="457200">
              <a:defRPr sz="3400">
                <a:solidFill>
                  <a:srgbClr val="000000"/>
                </a:solidFill>
                <a:latin typeface="Helvetica Light"/>
                <a:ea typeface="Helvetica Light"/>
                <a:cs typeface="Helvetica Light"/>
                <a:sym typeface="Helvetica Light"/>
              </a:defRPr>
            </a:lvl4pPr>
            <a:lvl5pPr marL="2057400" indent="-228600" defTabSz="457200">
              <a:defRPr sz="3400">
                <a:solidFill>
                  <a:srgbClr val="000000"/>
                </a:solidFill>
                <a:latin typeface="Helvetica Light"/>
                <a:ea typeface="Helvetica Light"/>
                <a:cs typeface="Helvetica Light"/>
                <a:sym typeface="Helvetica Light"/>
              </a:defRPr>
            </a:lvl5pPr>
            <a:lvl6pPr marL="25146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6pPr>
            <a:lvl7pPr marL="29718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7pPr>
            <a:lvl8pPr marL="34290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8pPr>
            <a:lvl9pPr marL="38862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9pPr>
          </a:lstStyle>
          <a:p>
            <a:pPr eaLnBrk="1">
              <a:lnSpc>
                <a:spcPct val="80000"/>
              </a:lnSpc>
              <a:spcBef>
                <a:spcPts val="400"/>
              </a:spcBef>
            </a:pPr>
            <a:r>
              <a:rPr lang="fr-FR" altLang="fr-FR" sz="3200" b="1" dirty="0" smtClean="0">
                <a:solidFill>
                  <a:schemeClr val="tx1"/>
                </a:solidFill>
                <a:latin typeface="Calibri" panose="020F0502020204030204" pitchFamily="34" charset="0"/>
                <a:sym typeface="Calibri" panose="020F0502020204030204" pitchFamily="34" charset="0"/>
              </a:rPr>
              <a:t>Conclusion du diagnostic</a:t>
            </a:r>
            <a:endParaRPr lang="fr-FR" altLang="fr-FR" sz="3200" b="1" dirty="0">
              <a:solidFill>
                <a:schemeClr val="tx1"/>
              </a:solidFill>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79901985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p:cNvSpPr>
          <p:nvPr/>
        </p:nvSpPr>
        <p:spPr bwMode="auto">
          <a:xfrm>
            <a:off x="0" y="9266238"/>
            <a:ext cx="13004800" cy="487362"/>
          </a:xfrm>
          <a:prstGeom prst="rect">
            <a:avLst/>
          </a:prstGeom>
          <a:solidFill>
            <a:srgbClr val="93C120"/>
          </a:solidFill>
          <a:ln>
            <a:noFill/>
          </a:ln>
          <a:effectLst>
            <a:outerShdw blurRad="25400" dist="12700" dir="5400000" algn="ctr" rotWithShape="0">
              <a:srgbClr val="000000">
                <a:alpha val="50000"/>
              </a:srgbClr>
            </a:outerShdw>
          </a:effectLst>
        </p:spPr>
        <p:txBody>
          <a:bodyPr lIns="0" tIns="0" rIns="0" bIns="0" anchor="ctr"/>
          <a:lstStyle/>
          <a:p>
            <a:pPr algn="ctr" eaLnBrk="1">
              <a:defRPr/>
            </a:pPr>
            <a:endParaRPr lang="fr-FR" altLang="fr-FR" sz="2200">
              <a:solidFill>
                <a:srgbClr val="FFFFFF"/>
              </a:solidFill>
            </a:endParaRPr>
          </a:p>
        </p:txBody>
      </p:sp>
      <p:sp>
        <p:nvSpPr>
          <p:cNvPr id="4099" name="Rectangle 3"/>
          <p:cNvSpPr>
            <a:spLocks/>
          </p:cNvSpPr>
          <p:nvPr/>
        </p:nvSpPr>
        <p:spPr bwMode="auto">
          <a:xfrm>
            <a:off x="4405313" y="227013"/>
            <a:ext cx="7653337"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spAutoFit/>
          </a:bodyPr>
          <a:lstStyle>
            <a:lvl1pPr defTabSz="457200">
              <a:defRPr sz="3400">
                <a:solidFill>
                  <a:srgbClr val="000000"/>
                </a:solidFill>
                <a:latin typeface="Helvetica Light"/>
                <a:ea typeface="Helvetica Light"/>
                <a:cs typeface="Helvetica Light"/>
                <a:sym typeface="Helvetica Light"/>
              </a:defRPr>
            </a:lvl1pPr>
            <a:lvl2pPr marL="742950" indent="-285750" defTabSz="457200">
              <a:defRPr sz="3400">
                <a:solidFill>
                  <a:srgbClr val="000000"/>
                </a:solidFill>
                <a:latin typeface="Helvetica Light"/>
                <a:ea typeface="Helvetica Light"/>
                <a:cs typeface="Helvetica Light"/>
                <a:sym typeface="Helvetica Light"/>
              </a:defRPr>
            </a:lvl2pPr>
            <a:lvl3pPr marL="1143000" indent="-228600" defTabSz="457200">
              <a:defRPr sz="3400">
                <a:solidFill>
                  <a:srgbClr val="000000"/>
                </a:solidFill>
                <a:latin typeface="Helvetica Light"/>
                <a:ea typeface="Helvetica Light"/>
                <a:cs typeface="Helvetica Light"/>
                <a:sym typeface="Helvetica Light"/>
              </a:defRPr>
            </a:lvl3pPr>
            <a:lvl4pPr marL="1600200" indent="-228600" defTabSz="457200">
              <a:defRPr sz="3400">
                <a:solidFill>
                  <a:srgbClr val="000000"/>
                </a:solidFill>
                <a:latin typeface="Helvetica Light"/>
                <a:ea typeface="Helvetica Light"/>
                <a:cs typeface="Helvetica Light"/>
                <a:sym typeface="Helvetica Light"/>
              </a:defRPr>
            </a:lvl4pPr>
            <a:lvl5pPr marL="2057400" indent="-228600" defTabSz="457200">
              <a:defRPr sz="3400">
                <a:solidFill>
                  <a:srgbClr val="000000"/>
                </a:solidFill>
                <a:latin typeface="Helvetica Light"/>
                <a:ea typeface="Helvetica Light"/>
                <a:cs typeface="Helvetica Light"/>
                <a:sym typeface="Helvetica Light"/>
              </a:defRPr>
            </a:lvl5pPr>
            <a:lvl6pPr marL="25146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6pPr>
            <a:lvl7pPr marL="29718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7pPr>
            <a:lvl8pPr marL="34290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8pPr>
            <a:lvl9pPr marL="38862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9pPr>
          </a:lstStyle>
          <a:p>
            <a:pPr algn="r" eaLnBrk="1"/>
            <a:r>
              <a:rPr lang="fr-FR" altLang="fr-FR" sz="2800" b="1">
                <a:solidFill>
                  <a:srgbClr val="FFFFFF"/>
                </a:solidFill>
                <a:latin typeface="Calibri" panose="020F0502020204030204" pitchFamily="34" charset="0"/>
                <a:sym typeface="Calibri" panose="020F0502020204030204" pitchFamily="34" charset="0"/>
              </a:rPr>
              <a:t>1. Titre 1</a:t>
            </a:r>
            <a:endParaRPr lang="fr-FR" altLang="fr-FR" sz="1800">
              <a:latin typeface="Calibri" panose="020F0502020204030204" pitchFamily="34" charset="0"/>
              <a:sym typeface="Calibri" panose="020F0502020204030204" pitchFamily="34" charset="0"/>
            </a:endParaRPr>
          </a:p>
        </p:txBody>
      </p:sp>
      <p:sp>
        <p:nvSpPr>
          <p:cNvPr id="9" name="Rectangle 8"/>
          <p:cNvSpPr/>
          <p:nvPr/>
        </p:nvSpPr>
        <p:spPr bwMode="auto">
          <a:xfrm>
            <a:off x="0" y="-19050"/>
            <a:ext cx="13004800" cy="985838"/>
          </a:xfrm>
          <a:prstGeom prst="rect">
            <a:avLst/>
          </a:prstGeom>
          <a:solidFill>
            <a:srgbClr val="94C11E"/>
          </a:solidFill>
          <a:ln w="12700" cap="flat" cmpd="sng" algn="ctr">
            <a:noFill/>
            <a:prstDash val="solid"/>
            <a:miter lim="0"/>
            <a:headEnd type="none" w="med" len="med"/>
            <a:tailEnd type="none" w="med" len="med"/>
          </a:ln>
          <a:effectLst>
            <a:outerShdw blurRad="25400" dist="12700" dir="5400000" algn="ctr" rotWithShape="0">
              <a:schemeClr val="bg1">
                <a:alpha val="50000"/>
              </a:schemeClr>
            </a:outerShdw>
          </a:effectLst>
        </p:spPr>
        <p:txBody>
          <a:bodyPr lIns="38100" tIns="38100" rIns="38100" bIns="38100" anchor="ctr">
            <a:spAutoFit/>
          </a:bodyPr>
          <a:lstStyle/>
          <a:p>
            <a:pPr algn="ctr" eaLnBrk="1">
              <a:defRPr/>
            </a:pPr>
            <a:endParaRPr lang="fr-FR"/>
          </a:p>
        </p:txBody>
      </p:sp>
      <p:pic>
        <p:nvPicPr>
          <p:cNvPr id="4101" name="Imag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9163" y="220663"/>
            <a:ext cx="28733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p:cNvSpPr>
          <p:nvPr/>
        </p:nvSpPr>
        <p:spPr bwMode="auto">
          <a:xfrm>
            <a:off x="2559962" y="4228728"/>
            <a:ext cx="7884876" cy="1085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marL="609600" indent="-609600" algn="ctr" defTabSz="457200">
              <a:defRPr sz="3400">
                <a:solidFill>
                  <a:srgbClr val="000000"/>
                </a:solidFill>
                <a:latin typeface="Helvetica Light"/>
                <a:ea typeface="Helvetica Light"/>
                <a:cs typeface="Helvetica Light"/>
                <a:sym typeface="Helvetica Light"/>
              </a:defRPr>
            </a:lvl1pPr>
            <a:lvl2pPr marL="742950" indent="-285750" algn="ctr" defTabSz="457200">
              <a:defRPr sz="3400">
                <a:solidFill>
                  <a:srgbClr val="000000"/>
                </a:solidFill>
                <a:latin typeface="Helvetica Light"/>
                <a:ea typeface="Helvetica Light"/>
                <a:cs typeface="Helvetica Light"/>
                <a:sym typeface="Helvetica Light"/>
              </a:defRPr>
            </a:lvl2pPr>
            <a:lvl3pPr marL="1143000" indent="-228600" algn="ctr" defTabSz="457200">
              <a:defRPr sz="3400">
                <a:solidFill>
                  <a:srgbClr val="000000"/>
                </a:solidFill>
                <a:latin typeface="Helvetica Light"/>
                <a:ea typeface="Helvetica Light"/>
                <a:cs typeface="Helvetica Light"/>
                <a:sym typeface="Helvetica Light"/>
              </a:defRPr>
            </a:lvl3pPr>
            <a:lvl4pPr marL="1600200" indent="-228600" algn="ctr" defTabSz="457200">
              <a:defRPr sz="3400">
                <a:solidFill>
                  <a:srgbClr val="000000"/>
                </a:solidFill>
                <a:latin typeface="Helvetica Light"/>
                <a:ea typeface="Helvetica Light"/>
                <a:cs typeface="Helvetica Light"/>
                <a:sym typeface="Helvetica Light"/>
              </a:defRPr>
            </a:lvl4pPr>
            <a:lvl5pPr marL="2057400" indent="-228600" algn="ctr" defTabSz="457200">
              <a:defRPr sz="3400">
                <a:solidFill>
                  <a:srgbClr val="000000"/>
                </a:solidFill>
                <a:latin typeface="Helvetica Light"/>
                <a:ea typeface="Helvetica Light"/>
                <a:cs typeface="Helvetica Light"/>
                <a:sym typeface="Helvetica Light"/>
              </a:defRPr>
            </a:lvl5pPr>
            <a:lvl6pPr marL="2514600" indent="-228600" algn="ctr"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6pPr>
            <a:lvl7pPr marL="2971800" indent="-228600" algn="ctr"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7pPr>
            <a:lvl8pPr marL="3429000" indent="-228600" algn="ctr"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8pPr>
            <a:lvl9pPr marL="3886200" indent="-228600" algn="ctr"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9pPr>
          </a:lstStyle>
          <a:p>
            <a:pPr marL="0" indent="0" eaLnBrk="1">
              <a:lnSpc>
                <a:spcPct val="80000"/>
              </a:lnSpc>
              <a:spcBef>
                <a:spcPts val="400"/>
              </a:spcBef>
              <a:spcAft>
                <a:spcPts val="1200"/>
              </a:spcAft>
              <a:defRPr/>
            </a:pPr>
            <a:r>
              <a:rPr lang="fr-FR" altLang="fr-FR" sz="3200" b="1" dirty="0" smtClean="0">
                <a:latin typeface="Calibri" panose="020F0502020204030204" pitchFamily="34" charset="0"/>
                <a:sym typeface="Calibri" panose="020F0502020204030204" pitchFamily="34" charset="0"/>
              </a:rPr>
              <a:t>Projet de réorganisation du réseau bus</a:t>
            </a:r>
          </a:p>
          <a:p>
            <a:pPr marL="0" indent="0" eaLnBrk="1">
              <a:lnSpc>
                <a:spcPct val="80000"/>
              </a:lnSpc>
              <a:spcBef>
                <a:spcPts val="400"/>
              </a:spcBef>
              <a:spcAft>
                <a:spcPts val="1200"/>
              </a:spcAft>
              <a:defRPr/>
            </a:pPr>
            <a:r>
              <a:rPr lang="fr-FR" altLang="fr-FR" sz="3200" b="1" dirty="0" smtClean="0">
                <a:latin typeface="Calibri" panose="020F0502020204030204" pitchFamily="34" charset="0"/>
                <a:sym typeface="Calibri" panose="020F0502020204030204" pitchFamily="34" charset="0"/>
              </a:rPr>
              <a:t>Neuhof - </a:t>
            </a:r>
            <a:r>
              <a:rPr lang="fr-FR" altLang="fr-FR" sz="3200" b="1" dirty="0" err="1" smtClean="0">
                <a:latin typeface="Calibri" panose="020F0502020204030204" pitchFamily="34" charset="0"/>
                <a:sym typeface="Calibri" panose="020F0502020204030204" pitchFamily="34" charset="0"/>
              </a:rPr>
              <a:t>Meinau</a:t>
            </a:r>
            <a:endParaRPr lang="fr-FR" altLang="fr-FR" sz="3200" dirty="0" smtClean="0">
              <a:latin typeface="Calibri" panose="020F0502020204030204" pitchFamily="34" charset="0"/>
              <a:sym typeface="Wingdings" panose="05000000000000000000" pitchFamily="2" charset="2"/>
            </a:endParaRPr>
          </a:p>
        </p:txBody>
      </p:sp>
    </p:spTree>
    <p:extLst>
      <p:ext uri="{BB962C8B-B14F-4D97-AF65-F5344CB8AC3E}">
        <p14:creationId xmlns:p14="http://schemas.microsoft.com/office/powerpoint/2010/main" val="3189144629"/>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p:cNvSpPr>
          <p:nvPr/>
        </p:nvSpPr>
        <p:spPr bwMode="auto">
          <a:xfrm>
            <a:off x="0" y="9266238"/>
            <a:ext cx="13004800" cy="487362"/>
          </a:xfrm>
          <a:prstGeom prst="rect">
            <a:avLst/>
          </a:prstGeom>
          <a:solidFill>
            <a:srgbClr val="93C120"/>
          </a:solidFill>
          <a:ln>
            <a:noFill/>
          </a:ln>
          <a:effectLst>
            <a:outerShdw blurRad="25400" dist="12700" dir="5400000" algn="ctr" rotWithShape="0">
              <a:srgbClr val="000000">
                <a:alpha val="50000"/>
              </a:srgbClr>
            </a:outerShdw>
          </a:effectLst>
        </p:spPr>
        <p:txBody>
          <a:bodyPr lIns="0" tIns="0" rIns="0" bIns="0" anchor="ctr"/>
          <a:lstStyle/>
          <a:p>
            <a:pPr algn="ctr" eaLnBrk="1">
              <a:defRPr/>
            </a:pPr>
            <a:endParaRPr lang="fr-FR" altLang="fr-FR" sz="2200">
              <a:solidFill>
                <a:srgbClr val="FFFFFF"/>
              </a:solidFill>
            </a:endParaRPr>
          </a:p>
        </p:txBody>
      </p:sp>
      <p:sp>
        <p:nvSpPr>
          <p:cNvPr id="4099" name="Rectangle 3"/>
          <p:cNvSpPr>
            <a:spLocks/>
          </p:cNvSpPr>
          <p:nvPr/>
        </p:nvSpPr>
        <p:spPr bwMode="auto">
          <a:xfrm>
            <a:off x="4405313" y="227013"/>
            <a:ext cx="7653337"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spAutoFit/>
          </a:bodyPr>
          <a:lstStyle>
            <a:lvl1pPr defTabSz="457200">
              <a:defRPr sz="3400">
                <a:solidFill>
                  <a:srgbClr val="000000"/>
                </a:solidFill>
                <a:latin typeface="Helvetica Light"/>
                <a:ea typeface="Helvetica Light"/>
                <a:cs typeface="Helvetica Light"/>
                <a:sym typeface="Helvetica Light"/>
              </a:defRPr>
            </a:lvl1pPr>
            <a:lvl2pPr marL="742950" indent="-285750" defTabSz="457200">
              <a:defRPr sz="3400">
                <a:solidFill>
                  <a:srgbClr val="000000"/>
                </a:solidFill>
                <a:latin typeface="Helvetica Light"/>
                <a:ea typeface="Helvetica Light"/>
                <a:cs typeface="Helvetica Light"/>
                <a:sym typeface="Helvetica Light"/>
              </a:defRPr>
            </a:lvl2pPr>
            <a:lvl3pPr marL="1143000" indent="-228600" defTabSz="457200">
              <a:defRPr sz="3400">
                <a:solidFill>
                  <a:srgbClr val="000000"/>
                </a:solidFill>
                <a:latin typeface="Helvetica Light"/>
                <a:ea typeface="Helvetica Light"/>
                <a:cs typeface="Helvetica Light"/>
                <a:sym typeface="Helvetica Light"/>
              </a:defRPr>
            </a:lvl3pPr>
            <a:lvl4pPr marL="1600200" indent="-228600" defTabSz="457200">
              <a:defRPr sz="3400">
                <a:solidFill>
                  <a:srgbClr val="000000"/>
                </a:solidFill>
                <a:latin typeface="Helvetica Light"/>
                <a:ea typeface="Helvetica Light"/>
                <a:cs typeface="Helvetica Light"/>
                <a:sym typeface="Helvetica Light"/>
              </a:defRPr>
            </a:lvl4pPr>
            <a:lvl5pPr marL="2057400" indent="-228600" defTabSz="457200">
              <a:defRPr sz="3400">
                <a:solidFill>
                  <a:srgbClr val="000000"/>
                </a:solidFill>
                <a:latin typeface="Helvetica Light"/>
                <a:ea typeface="Helvetica Light"/>
                <a:cs typeface="Helvetica Light"/>
                <a:sym typeface="Helvetica Light"/>
              </a:defRPr>
            </a:lvl5pPr>
            <a:lvl6pPr marL="25146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6pPr>
            <a:lvl7pPr marL="29718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7pPr>
            <a:lvl8pPr marL="34290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8pPr>
            <a:lvl9pPr marL="38862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9pPr>
          </a:lstStyle>
          <a:p>
            <a:pPr algn="r" eaLnBrk="1"/>
            <a:r>
              <a:rPr lang="fr-FR" altLang="fr-FR" sz="2800" b="1">
                <a:solidFill>
                  <a:srgbClr val="FFFFFF"/>
                </a:solidFill>
                <a:latin typeface="Calibri" panose="020F0502020204030204" pitchFamily="34" charset="0"/>
                <a:sym typeface="Calibri" panose="020F0502020204030204" pitchFamily="34" charset="0"/>
              </a:rPr>
              <a:t>1. Titre 1</a:t>
            </a:r>
            <a:endParaRPr lang="fr-FR" altLang="fr-FR" sz="1800">
              <a:latin typeface="Calibri" panose="020F0502020204030204" pitchFamily="34" charset="0"/>
              <a:sym typeface="Calibri" panose="020F0502020204030204" pitchFamily="34" charset="0"/>
            </a:endParaRPr>
          </a:p>
        </p:txBody>
      </p:sp>
      <p:sp>
        <p:nvSpPr>
          <p:cNvPr id="9" name="Rectangle 8"/>
          <p:cNvSpPr/>
          <p:nvPr/>
        </p:nvSpPr>
        <p:spPr bwMode="auto">
          <a:xfrm>
            <a:off x="0" y="-19050"/>
            <a:ext cx="13004800" cy="985838"/>
          </a:xfrm>
          <a:prstGeom prst="rect">
            <a:avLst/>
          </a:prstGeom>
          <a:solidFill>
            <a:srgbClr val="94C11E"/>
          </a:solidFill>
          <a:ln w="12700" cap="flat" cmpd="sng" algn="ctr">
            <a:noFill/>
            <a:prstDash val="solid"/>
            <a:miter lim="0"/>
            <a:headEnd type="none" w="med" len="med"/>
            <a:tailEnd type="none" w="med" len="med"/>
          </a:ln>
          <a:effectLst>
            <a:outerShdw blurRad="25400" dist="12700" dir="5400000" algn="ctr" rotWithShape="0">
              <a:schemeClr val="bg1">
                <a:alpha val="50000"/>
              </a:schemeClr>
            </a:outerShdw>
          </a:effectLst>
        </p:spPr>
        <p:txBody>
          <a:bodyPr lIns="38100" tIns="38100" rIns="38100" bIns="38100" anchor="ctr">
            <a:spAutoFit/>
          </a:bodyPr>
          <a:lstStyle/>
          <a:p>
            <a:pPr algn="ctr" eaLnBrk="1">
              <a:defRPr/>
            </a:pPr>
            <a:endParaRPr lang="fr-FR"/>
          </a:p>
        </p:txBody>
      </p:sp>
      <p:pic>
        <p:nvPicPr>
          <p:cNvPr id="4101" name="Imag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9163" y="220663"/>
            <a:ext cx="28733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p:cNvSpPr>
          <p:nvPr/>
        </p:nvSpPr>
        <p:spPr bwMode="auto">
          <a:xfrm>
            <a:off x="954637" y="1285673"/>
            <a:ext cx="11452419" cy="637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marL="609600" indent="-609600" algn="ctr" defTabSz="457200">
              <a:defRPr sz="3400">
                <a:solidFill>
                  <a:srgbClr val="000000"/>
                </a:solidFill>
                <a:latin typeface="Helvetica Light"/>
                <a:ea typeface="Helvetica Light"/>
                <a:cs typeface="Helvetica Light"/>
                <a:sym typeface="Helvetica Light"/>
              </a:defRPr>
            </a:lvl1pPr>
            <a:lvl2pPr marL="742950" indent="-285750" algn="ctr" defTabSz="457200">
              <a:defRPr sz="3400">
                <a:solidFill>
                  <a:srgbClr val="000000"/>
                </a:solidFill>
                <a:latin typeface="Helvetica Light"/>
                <a:ea typeface="Helvetica Light"/>
                <a:cs typeface="Helvetica Light"/>
                <a:sym typeface="Helvetica Light"/>
              </a:defRPr>
            </a:lvl2pPr>
            <a:lvl3pPr marL="1143000" indent="-228600" algn="ctr" defTabSz="457200">
              <a:defRPr sz="3400">
                <a:solidFill>
                  <a:srgbClr val="000000"/>
                </a:solidFill>
                <a:latin typeface="Helvetica Light"/>
                <a:ea typeface="Helvetica Light"/>
                <a:cs typeface="Helvetica Light"/>
                <a:sym typeface="Helvetica Light"/>
              </a:defRPr>
            </a:lvl3pPr>
            <a:lvl4pPr marL="1600200" indent="-228600" algn="ctr" defTabSz="457200">
              <a:defRPr sz="3400">
                <a:solidFill>
                  <a:srgbClr val="000000"/>
                </a:solidFill>
                <a:latin typeface="Helvetica Light"/>
                <a:ea typeface="Helvetica Light"/>
                <a:cs typeface="Helvetica Light"/>
                <a:sym typeface="Helvetica Light"/>
              </a:defRPr>
            </a:lvl4pPr>
            <a:lvl5pPr marL="2057400" indent="-228600" algn="ctr" defTabSz="457200">
              <a:defRPr sz="3400">
                <a:solidFill>
                  <a:srgbClr val="000000"/>
                </a:solidFill>
                <a:latin typeface="Helvetica Light"/>
                <a:ea typeface="Helvetica Light"/>
                <a:cs typeface="Helvetica Light"/>
                <a:sym typeface="Helvetica Light"/>
              </a:defRPr>
            </a:lvl5pPr>
            <a:lvl6pPr marL="2514600" indent="-228600" algn="ctr"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6pPr>
            <a:lvl7pPr marL="2971800" indent="-228600" algn="ctr"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7pPr>
            <a:lvl8pPr marL="3429000" indent="-228600" algn="ctr"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8pPr>
            <a:lvl9pPr marL="3886200" indent="-228600" algn="ctr"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9pPr>
          </a:lstStyle>
          <a:p>
            <a:pPr algn="l" eaLnBrk="1">
              <a:lnSpc>
                <a:spcPct val="80000"/>
              </a:lnSpc>
              <a:spcBef>
                <a:spcPts val="400"/>
              </a:spcBef>
              <a:spcAft>
                <a:spcPts val="1200"/>
              </a:spcAft>
              <a:buFont typeface="Arial" panose="020B0604020202020204" pitchFamily="34" charset="0"/>
              <a:buChar char="•"/>
              <a:defRPr/>
            </a:pPr>
            <a:r>
              <a:rPr lang="fr-FR" altLang="fr-FR" sz="2800" b="1" dirty="0" smtClean="0">
                <a:latin typeface="Calibri" panose="020F0502020204030204" pitchFamily="34" charset="0"/>
                <a:sym typeface="Calibri" panose="020F0502020204030204" pitchFamily="34" charset="0"/>
              </a:rPr>
              <a:t>Améliorer la desserte de Neuhof-Sud (</a:t>
            </a:r>
            <a:r>
              <a:rPr lang="fr-FR" altLang="fr-FR" sz="2800" b="1" dirty="0" err="1" smtClean="0">
                <a:latin typeface="Calibri" panose="020F0502020204030204" pitchFamily="34" charset="0"/>
                <a:sym typeface="Calibri" panose="020F0502020204030204" pitchFamily="34" charset="0"/>
              </a:rPr>
              <a:t>Stockfeld</a:t>
            </a:r>
            <a:r>
              <a:rPr lang="fr-FR" altLang="fr-FR" sz="2800" b="1" dirty="0" smtClean="0">
                <a:latin typeface="Calibri" panose="020F0502020204030204" pitchFamily="34" charset="0"/>
                <a:sym typeface="Calibri" panose="020F0502020204030204" pitchFamily="34" charset="0"/>
              </a:rPr>
              <a:t>) et son accès direct au centre-ville </a:t>
            </a:r>
          </a:p>
          <a:p>
            <a:pPr marL="800100" lvl="1" indent="-342900" algn="l" eaLnBrk="1">
              <a:lnSpc>
                <a:spcPct val="80000"/>
              </a:lnSpc>
              <a:spcBef>
                <a:spcPts val="400"/>
              </a:spcBef>
              <a:spcAft>
                <a:spcPts val="1200"/>
              </a:spcAft>
              <a:buFont typeface="Wingdings" panose="05000000000000000000" pitchFamily="2" charset="2"/>
              <a:buChar char="Ø"/>
              <a:defRPr/>
            </a:pPr>
            <a:r>
              <a:rPr lang="fr-FR" altLang="fr-FR" sz="2400" dirty="0" smtClean="0">
                <a:latin typeface="Calibri" panose="020F0502020204030204" pitchFamily="34" charset="0"/>
                <a:sym typeface="Wingdings" panose="05000000000000000000" pitchFamily="2" charset="2"/>
              </a:rPr>
              <a:t>Renforcement du cadencement de la ligne 24 Ancienne Douane – Neuhof Stéphanie</a:t>
            </a:r>
          </a:p>
          <a:p>
            <a:pPr lvl="1" algn="l" eaLnBrk="1">
              <a:lnSpc>
                <a:spcPct val="80000"/>
              </a:lnSpc>
              <a:spcBef>
                <a:spcPts val="400"/>
              </a:spcBef>
              <a:spcAft>
                <a:spcPts val="1200"/>
              </a:spcAft>
              <a:buFont typeface="Arial" panose="020B0604020202020204" pitchFamily="34" charset="0"/>
              <a:buChar char="•"/>
              <a:defRPr/>
            </a:pPr>
            <a:endParaRPr lang="fr-FR" altLang="fr-FR" sz="2800" dirty="0" smtClean="0">
              <a:latin typeface="Calibri" panose="020F0502020204030204" pitchFamily="34" charset="0"/>
              <a:sym typeface="Wingdings" panose="05000000000000000000" pitchFamily="2" charset="2"/>
            </a:endParaRPr>
          </a:p>
          <a:p>
            <a:pPr algn="l" eaLnBrk="1">
              <a:lnSpc>
                <a:spcPct val="80000"/>
              </a:lnSpc>
              <a:spcBef>
                <a:spcPts val="400"/>
              </a:spcBef>
              <a:spcAft>
                <a:spcPts val="1200"/>
              </a:spcAft>
              <a:buFont typeface="Arial" panose="020B0604020202020204" pitchFamily="34" charset="0"/>
              <a:buChar char="•"/>
              <a:defRPr/>
            </a:pPr>
            <a:r>
              <a:rPr lang="fr-FR" altLang="fr-FR" sz="2800" b="1" dirty="0" smtClean="0">
                <a:latin typeface="Calibri" panose="020F0502020204030204" pitchFamily="34" charset="0"/>
                <a:sym typeface="Wingdings" panose="05000000000000000000" pitchFamily="2" charset="2"/>
              </a:rPr>
              <a:t>Améliorer la desserte est-ouest </a:t>
            </a:r>
            <a:r>
              <a:rPr lang="fr-FR" altLang="fr-FR" sz="2800" b="1" dirty="0" err="1" smtClean="0">
                <a:latin typeface="Calibri" panose="020F0502020204030204" pitchFamily="34" charset="0"/>
                <a:sym typeface="Wingdings" panose="05000000000000000000" pitchFamily="2" charset="2"/>
              </a:rPr>
              <a:t>interquartiers</a:t>
            </a:r>
            <a:endParaRPr lang="fr-FR" altLang="fr-FR" sz="2800" b="1" dirty="0" smtClean="0">
              <a:latin typeface="Calibri" panose="020F0502020204030204" pitchFamily="34" charset="0"/>
              <a:sym typeface="Wingdings" panose="05000000000000000000" pitchFamily="2" charset="2"/>
            </a:endParaRPr>
          </a:p>
          <a:p>
            <a:pPr marL="800100" lvl="1" indent="-342900" algn="l" eaLnBrk="1">
              <a:lnSpc>
                <a:spcPct val="80000"/>
              </a:lnSpc>
              <a:spcBef>
                <a:spcPts val="400"/>
              </a:spcBef>
              <a:spcAft>
                <a:spcPts val="1200"/>
              </a:spcAft>
              <a:buFont typeface="Wingdings" panose="05000000000000000000" pitchFamily="2" charset="2"/>
              <a:buChar char="Ø"/>
              <a:defRPr/>
            </a:pPr>
            <a:r>
              <a:rPr lang="fr-FR" altLang="fr-FR" sz="2400" dirty="0" smtClean="0">
                <a:latin typeface="Calibri" panose="020F0502020204030204" pitchFamily="34" charset="0"/>
                <a:sym typeface="Wingdings" panose="05000000000000000000" pitchFamily="2" charset="2"/>
              </a:rPr>
              <a:t>Renforcer l’axe bus passant au </a:t>
            </a:r>
            <a:r>
              <a:rPr lang="fr-FR" altLang="fr-FR" sz="2400" dirty="0" err="1" smtClean="0">
                <a:latin typeface="Calibri" panose="020F0502020204030204" pitchFamily="34" charset="0"/>
                <a:sym typeface="Wingdings" panose="05000000000000000000" pitchFamily="2" charset="2"/>
              </a:rPr>
              <a:t>coeur</a:t>
            </a:r>
            <a:r>
              <a:rPr lang="fr-FR" altLang="fr-FR" sz="2400" dirty="0" smtClean="0">
                <a:latin typeface="Calibri" panose="020F0502020204030204" pitchFamily="34" charset="0"/>
                <a:sym typeface="Wingdings" panose="05000000000000000000" pitchFamily="2" charset="2"/>
              </a:rPr>
              <a:t> du quartier </a:t>
            </a:r>
            <a:r>
              <a:rPr lang="fr-FR" altLang="fr-FR" sz="2400" dirty="0" err="1" smtClean="0">
                <a:latin typeface="Calibri" panose="020F0502020204030204" pitchFamily="34" charset="0"/>
                <a:sym typeface="Wingdings" panose="05000000000000000000" pitchFamily="2" charset="2"/>
              </a:rPr>
              <a:t>Meinau</a:t>
            </a:r>
            <a:r>
              <a:rPr lang="fr-FR" altLang="fr-FR" sz="2400" dirty="0" smtClean="0">
                <a:latin typeface="Calibri" panose="020F0502020204030204" pitchFamily="34" charset="0"/>
                <a:sym typeface="Wingdings" panose="05000000000000000000" pitchFamily="2" charset="2"/>
              </a:rPr>
              <a:t>, et les liaisons de rocade entre Illkirch, </a:t>
            </a:r>
            <a:r>
              <a:rPr lang="fr-FR" altLang="fr-FR" sz="2400" dirty="0" err="1" smtClean="0">
                <a:latin typeface="Calibri" panose="020F0502020204030204" pitchFamily="34" charset="0"/>
                <a:sym typeface="Wingdings" panose="05000000000000000000" pitchFamily="2" charset="2"/>
              </a:rPr>
              <a:t>Meinau</a:t>
            </a:r>
            <a:r>
              <a:rPr lang="fr-FR" altLang="fr-FR" sz="2400" dirty="0" smtClean="0">
                <a:latin typeface="Calibri" panose="020F0502020204030204" pitchFamily="34" charset="0"/>
                <a:sym typeface="Wingdings" panose="05000000000000000000" pitchFamily="2" charset="2"/>
              </a:rPr>
              <a:t>, Neuhof</a:t>
            </a:r>
          </a:p>
          <a:p>
            <a:pPr marL="800100" lvl="1" indent="-342900" algn="l" eaLnBrk="1">
              <a:lnSpc>
                <a:spcPct val="80000"/>
              </a:lnSpc>
              <a:spcBef>
                <a:spcPts val="400"/>
              </a:spcBef>
              <a:spcAft>
                <a:spcPts val="1200"/>
              </a:spcAft>
              <a:buFont typeface="Wingdings" panose="05000000000000000000" pitchFamily="2" charset="2"/>
              <a:buChar char="Ø"/>
              <a:defRPr/>
            </a:pPr>
            <a:endParaRPr lang="fr-FR" altLang="fr-FR" sz="2800" dirty="0" smtClean="0">
              <a:latin typeface="Calibri" panose="020F0502020204030204" pitchFamily="34" charset="0"/>
              <a:sym typeface="Wingdings" panose="05000000000000000000" pitchFamily="2" charset="2"/>
            </a:endParaRPr>
          </a:p>
          <a:p>
            <a:pPr algn="l" eaLnBrk="1">
              <a:lnSpc>
                <a:spcPct val="80000"/>
              </a:lnSpc>
              <a:spcBef>
                <a:spcPts val="400"/>
              </a:spcBef>
              <a:spcAft>
                <a:spcPts val="1200"/>
              </a:spcAft>
              <a:buFont typeface="Arial" panose="020B0604020202020204" pitchFamily="34" charset="0"/>
              <a:buChar char="•"/>
              <a:defRPr/>
            </a:pPr>
            <a:r>
              <a:rPr lang="fr-FR" altLang="fr-FR" sz="2800" b="1" dirty="0" smtClean="0">
                <a:latin typeface="Calibri" panose="020F0502020204030204" pitchFamily="34" charset="0"/>
                <a:sym typeface="Wingdings" panose="05000000000000000000" pitchFamily="2" charset="2"/>
              </a:rPr>
              <a:t>Autres améliorations visées</a:t>
            </a:r>
          </a:p>
          <a:p>
            <a:pPr marL="800100" lvl="1" indent="-342900" algn="l" eaLnBrk="1">
              <a:lnSpc>
                <a:spcPct val="80000"/>
              </a:lnSpc>
              <a:spcBef>
                <a:spcPts val="400"/>
              </a:spcBef>
              <a:spcAft>
                <a:spcPts val="1200"/>
              </a:spcAft>
              <a:buFont typeface="Wingdings" panose="05000000000000000000" pitchFamily="2" charset="2"/>
              <a:buChar char="Ø"/>
              <a:defRPr/>
            </a:pPr>
            <a:r>
              <a:rPr lang="fr-FR" altLang="fr-FR" sz="2400" dirty="0" smtClean="0">
                <a:latin typeface="Calibri" panose="020F0502020204030204" pitchFamily="34" charset="0"/>
                <a:sym typeface="Wingdings" panose="05000000000000000000" pitchFamily="2" charset="2"/>
              </a:rPr>
              <a:t>Desservir les nouvelles urbanisations au sud de la </a:t>
            </a:r>
            <a:r>
              <a:rPr lang="fr-FR" altLang="fr-FR" sz="2400" dirty="0" err="1" smtClean="0">
                <a:latin typeface="Calibri" panose="020F0502020204030204" pitchFamily="34" charset="0"/>
                <a:sym typeface="Wingdings" panose="05000000000000000000" pitchFamily="2" charset="2"/>
              </a:rPr>
              <a:t>Ganzau</a:t>
            </a:r>
            <a:r>
              <a:rPr lang="fr-FR" altLang="fr-FR" sz="2400" dirty="0" smtClean="0">
                <a:latin typeface="Calibri" panose="020F0502020204030204" pitchFamily="34" charset="0"/>
                <a:sym typeface="Wingdings" panose="05000000000000000000" pitchFamily="2" charset="2"/>
              </a:rPr>
              <a:t> (moulins Becker). </a:t>
            </a:r>
          </a:p>
          <a:p>
            <a:pPr marL="1200150" lvl="2" indent="-342900" algn="l" eaLnBrk="1">
              <a:lnSpc>
                <a:spcPct val="80000"/>
              </a:lnSpc>
              <a:spcBef>
                <a:spcPts val="400"/>
              </a:spcBef>
              <a:spcAft>
                <a:spcPts val="1200"/>
              </a:spcAft>
              <a:buFont typeface="Wingdings" panose="05000000000000000000" pitchFamily="2" charset="2"/>
              <a:buChar char="Ø"/>
              <a:defRPr/>
            </a:pPr>
            <a:r>
              <a:rPr lang="fr-FR" altLang="fr-FR" sz="2400" i="1" dirty="0" smtClean="0">
                <a:latin typeface="Calibri" panose="020F0502020204030204" pitchFamily="34" charset="0"/>
                <a:sym typeface="Wingdings" panose="05000000000000000000" pitchFamily="2" charset="2"/>
              </a:rPr>
              <a:t>Un premier niveau de renforcement de la fréquence est déjà appliqué depuis septembre 2021 sur la ligne 40</a:t>
            </a:r>
          </a:p>
          <a:p>
            <a:pPr marL="800100" lvl="1" indent="-342900" algn="l" eaLnBrk="1">
              <a:lnSpc>
                <a:spcPct val="80000"/>
              </a:lnSpc>
              <a:spcBef>
                <a:spcPts val="400"/>
              </a:spcBef>
              <a:spcAft>
                <a:spcPts val="1200"/>
              </a:spcAft>
              <a:buFont typeface="Wingdings" panose="05000000000000000000" pitchFamily="2" charset="2"/>
              <a:buChar char="Ø"/>
              <a:defRPr/>
            </a:pPr>
            <a:r>
              <a:rPr lang="fr-FR" altLang="fr-FR" sz="2400" dirty="0" smtClean="0">
                <a:latin typeface="Calibri" panose="020F0502020204030204" pitchFamily="34" charset="0"/>
                <a:sym typeface="Wingdings" panose="05000000000000000000" pitchFamily="2" charset="2"/>
              </a:rPr>
              <a:t>Renforcement du cadencement dans les zones d’emploi : Port Autonome Sud et Plaine des Bouchers</a:t>
            </a:r>
          </a:p>
        </p:txBody>
      </p:sp>
      <p:sp>
        <p:nvSpPr>
          <p:cNvPr id="8" name="Rectangle 4"/>
          <p:cNvSpPr>
            <a:spLocks/>
          </p:cNvSpPr>
          <p:nvPr/>
        </p:nvSpPr>
        <p:spPr bwMode="auto">
          <a:xfrm>
            <a:off x="5522913" y="323850"/>
            <a:ext cx="111760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marL="609600" indent="-609600" defTabSz="457200">
              <a:defRPr sz="3400">
                <a:solidFill>
                  <a:srgbClr val="000000"/>
                </a:solidFill>
                <a:latin typeface="Helvetica Light"/>
                <a:ea typeface="Helvetica Light"/>
                <a:cs typeface="Helvetica Light"/>
                <a:sym typeface="Helvetica Light"/>
              </a:defRPr>
            </a:lvl1pPr>
            <a:lvl2pPr marL="742950" indent="-285750" defTabSz="457200">
              <a:defRPr sz="3400">
                <a:solidFill>
                  <a:srgbClr val="000000"/>
                </a:solidFill>
                <a:latin typeface="Helvetica Light"/>
                <a:ea typeface="Helvetica Light"/>
                <a:cs typeface="Helvetica Light"/>
                <a:sym typeface="Helvetica Light"/>
              </a:defRPr>
            </a:lvl2pPr>
            <a:lvl3pPr marL="1143000" indent="-228600" defTabSz="457200">
              <a:defRPr sz="3400">
                <a:solidFill>
                  <a:srgbClr val="000000"/>
                </a:solidFill>
                <a:latin typeface="Helvetica Light"/>
                <a:ea typeface="Helvetica Light"/>
                <a:cs typeface="Helvetica Light"/>
                <a:sym typeface="Helvetica Light"/>
              </a:defRPr>
            </a:lvl3pPr>
            <a:lvl4pPr marL="1600200" indent="-228600" defTabSz="457200">
              <a:defRPr sz="3400">
                <a:solidFill>
                  <a:srgbClr val="000000"/>
                </a:solidFill>
                <a:latin typeface="Helvetica Light"/>
                <a:ea typeface="Helvetica Light"/>
                <a:cs typeface="Helvetica Light"/>
                <a:sym typeface="Helvetica Light"/>
              </a:defRPr>
            </a:lvl4pPr>
            <a:lvl5pPr marL="2057400" indent="-228600" defTabSz="457200">
              <a:defRPr sz="3400">
                <a:solidFill>
                  <a:srgbClr val="000000"/>
                </a:solidFill>
                <a:latin typeface="Helvetica Light"/>
                <a:ea typeface="Helvetica Light"/>
                <a:cs typeface="Helvetica Light"/>
                <a:sym typeface="Helvetica Light"/>
              </a:defRPr>
            </a:lvl5pPr>
            <a:lvl6pPr marL="25146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6pPr>
            <a:lvl7pPr marL="29718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7pPr>
            <a:lvl8pPr marL="34290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8pPr>
            <a:lvl9pPr marL="38862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9pPr>
          </a:lstStyle>
          <a:p>
            <a:pPr eaLnBrk="1">
              <a:lnSpc>
                <a:spcPct val="80000"/>
              </a:lnSpc>
              <a:spcBef>
                <a:spcPts val="400"/>
              </a:spcBef>
            </a:pPr>
            <a:r>
              <a:rPr lang="fr-FR" altLang="fr-FR" sz="3200" b="1" dirty="0" smtClean="0">
                <a:solidFill>
                  <a:schemeClr val="tx1"/>
                </a:solidFill>
                <a:latin typeface="Calibri" panose="020F0502020204030204" pitchFamily="34" charset="0"/>
                <a:sym typeface="Calibri" panose="020F0502020204030204" pitchFamily="34" charset="0"/>
              </a:rPr>
              <a:t>Grands enjeux</a:t>
            </a:r>
            <a:endParaRPr lang="fr-FR" altLang="fr-FR" sz="3200" b="1" dirty="0">
              <a:solidFill>
                <a:schemeClr val="tx1"/>
              </a:solidFill>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484253203"/>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323416" y="995362"/>
            <a:ext cx="12191339" cy="7542375"/>
          </a:xfrm>
          <a:prstGeom prst="rect">
            <a:avLst/>
          </a:prstGeom>
        </p:spPr>
      </p:pic>
      <p:sp>
        <p:nvSpPr>
          <p:cNvPr id="10241" name="Rectangle 1"/>
          <p:cNvSpPr>
            <a:spLocks/>
          </p:cNvSpPr>
          <p:nvPr/>
        </p:nvSpPr>
        <p:spPr bwMode="auto">
          <a:xfrm>
            <a:off x="0" y="9266238"/>
            <a:ext cx="13004800" cy="487362"/>
          </a:xfrm>
          <a:prstGeom prst="rect">
            <a:avLst/>
          </a:prstGeom>
          <a:solidFill>
            <a:srgbClr val="93C120"/>
          </a:solidFill>
          <a:ln>
            <a:noFill/>
          </a:ln>
          <a:effectLst>
            <a:outerShdw blurRad="25400" dist="12700" dir="5400000" algn="ctr" rotWithShape="0">
              <a:srgbClr val="000000">
                <a:alpha val="50000"/>
              </a:srgbClr>
            </a:outerShdw>
          </a:effectLst>
        </p:spPr>
        <p:txBody>
          <a:bodyPr lIns="0" tIns="0" rIns="0" bIns="0" anchor="ctr"/>
          <a:lstStyle/>
          <a:p>
            <a:pPr algn="ctr" eaLnBrk="1">
              <a:defRPr/>
            </a:pPr>
            <a:endParaRPr lang="fr-FR" altLang="fr-FR" sz="2200">
              <a:solidFill>
                <a:srgbClr val="FFFFFF"/>
              </a:solidFill>
            </a:endParaRPr>
          </a:p>
        </p:txBody>
      </p:sp>
      <p:sp>
        <p:nvSpPr>
          <p:cNvPr id="5123" name="Rectangle 3"/>
          <p:cNvSpPr>
            <a:spLocks/>
          </p:cNvSpPr>
          <p:nvPr/>
        </p:nvSpPr>
        <p:spPr bwMode="auto">
          <a:xfrm>
            <a:off x="4405313" y="227013"/>
            <a:ext cx="7653337"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spAutoFit/>
          </a:bodyPr>
          <a:lstStyle>
            <a:lvl1pPr defTabSz="457200">
              <a:defRPr sz="3400">
                <a:solidFill>
                  <a:srgbClr val="000000"/>
                </a:solidFill>
                <a:latin typeface="Helvetica Light"/>
                <a:ea typeface="Helvetica Light"/>
                <a:cs typeface="Helvetica Light"/>
                <a:sym typeface="Helvetica Light"/>
              </a:defRPr>
            </a:lvl1pPr>
            <a:lvl2pPr marL="742950" indent="-285750" defTabSz="457200">
              <a:defRPr sz="3400">
                <a:solidFill>
                  <a:srgbClr val="000000"/>
                </a:solidFill>
                <a:latin typeface="Helvetica Light"/>
                <a:ea typeface="Helvetica Light"/>
                <a:cs typeface="Helvetica Light"/>
                <a:sym typeface="Helvetica Light"/>
              </a:defRPr>
            </a:lvl2pPr>
            <a:lvl3pPr marL="1143000" indent="-228600" defTabSz="457200">
              <a:defRPr sz="3400">
                <a:solidFill>
                  <a:srgbClr val="000000"/>
                </a:solidFill>
                <a:latin typeface="Helvetica Light"/>
                <a:ea typeface="Helvetica Light"/>
                <a:cs typeface="Helvetica Light"/>
                <a:sym typeface="Helvetica Light"/>
              </a:defRPr>
            </a:lvl3pPr>
            <a:lvl4pPr marL="1600200" indent="-228600" defTabSz="457200">
              <a:defRPr sz="3400">
                <a:solidFill>
                  <a:srgbClr val="000000"/>
                </a:solidFill>
                <a:latin typeface="Helvetica Light"/>
                <a:ea typeface="Helvetica Light"/>
                <a:cs typeface="Helvetica Light"/>
                <a:sym typeface="Helvetica Light"/>
              </a:defRPr>
            </a:lvl4pPr>
            <a:lvl5pPr marL="2057400" indent="-228600" defTabSz="457200">
              <a:defRPr sz="3400">
                <a:solidFill>
                  <a:srgbClr val="000000"/>
                </a:solidFill>
                <a:latin typeface="Helvetica Light"/>
                <a:ea typeface="Helvetica Light"/>
                <a:cs typeface="Helvetica Light"/>
                <a:sym typeface="Helvetica Light"/>
              </a:defRPr>
            </a:lvl5pPr>
            <a:lvl6pPr marL="25146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6pPr>
            <a:lvl7pPr marL="29718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7pPr>
            <a:lvl8pPr marL="34290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8pPr>
            <a:lvl9pPr marL="38862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9pPr>
          </a:lstStyle>
          <a:p>
            <a:pPr algn="r" eaLnBrk="1"/>
            <a:r>
              <a:rPr lang="fr-FR" altLang="fr-FR" sz="2800" b="1">
                <a:solidFill>
                  <a:srgbClr val="FFFFFF"/>
                </a:solidFill>
                <a:latin typeface="Calibri" panose="020F0502020204030204" pitchFamily="34" charset="0"/>
                <a:sym typeface="Calibri" panose="020F0502020204030204" pitchFamily="34" charset="0"/>
              </a:rPr>
              <a:t>1. Titre 1</a:t>
            </a:r>
            <a:endParaRPr lang="fr-FR" altLang="fr-FR" sz="1800">
              <a:latin typeface="Calibri" panose="020F0502020204030204" pitchFamily="34" charset="0"/>
              <a:sym typeface="Calibri" panose="020F0502020204030204" pitchFamily="34" charset="0"/>
            </a:endParaRPr>
          </a:p>
        </p:txBody>
      </p:sp>
      <p:sp>
        <p:nvSpPr>
          <p:cNvPr id="9" name="Rectangle 8"/>
          <p:cNvSpPr/>
          <p:nvPr/>
        </p:nvSpPr>
        <p:spPr bwMode="auto">
          <a:xfrm>
            <a:off x="0" y="-19050"/>
            <a:ext cx="13004800" cy="985838"/>
          </a:xfrm>
          <a:prstGeom prst="rect">
            <a:avLst/>
          </a:prstGeom>
          <a:solidFill>
            <a:srgbClr val="94C11E"/>
          </a:solidFill>
          <a:ln w="12700" cap="flat" cmpd="sng" algn="ctr">
            <a:noFill/>
            <a:prstDash val="solid"/>
            <a:miter lim="0"/>
            <a:headEnd type="none" w="med" len="med"/>
            <a:tailEnd type="none" w="med" len="med"/>
          </a:ln>
          <a:effectLst>
            <a:outerShdw blurRad="25400" dist="12700" dir="5400000" algn="ctr" rotWithShape="0">
              <a:schemeClr val="bg1">
                <a:alpha val="50000"/>
              </a:schemeClr>
            </a:outerShdw>
          </a:effectLst>
        </p:spPr>
        <p:txBody>
          <a:bodyPr lIns="38100" tIns="38100" rIns="38100" bIns="38100" anchor="ctr">
            <a:spAutoFit/>
          </a:bodyPr>
          <a:lstStyle/>
          <a:p>
            <a:pPr algn="ctr" eaLnBrk="1">
              <a:defRPr/>
            </a:pPr>
            <a:endParaRPr lang="fr-FR"/>
          </a:p>
        </p:txBody>
      </p:sp>
      <p:pic>
        <p:nvPicPr>
          <p:cNvPr id="5125"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9163" y="220663"/>
            <a:ext cx="28733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4"/>
          <p:cNvSpPr>
            <a:spLocks/>
          </p:cNvSpPr>
          <p:nvPr/>
        </p:nvSpPr>
        <p:spPr bwMode="auto">
          <a:xfrm>
            <a:off x="5522913" y="323850"/>
            <a:ext cx="111760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marL="609600" indent="-609600" defTabSz="457200">
              <a:defRPr sz="3400">
                <a:solidFill>
                  <a:srgbClr val="000000"/>
                </a:solidFill>
                <a:latin typeface="Helvetica Light"/>
                <a:ea typeface="Helvetica Light"/>
                <a:cs typeface="Helvetica Light"/>
                <a:sym typeface="Helvetica Light"/>
              </a:defRPr>
            </a:lvl1pPr>
            <a:lvl2pPr marL="742950" indent="-285750" defTabSz="457200">
              <a:defRPr sz="3400">
                <a:solidFill>
                  <a:srgbClr val="000000"/>
                </a:solidFill>
                <a:latin typeface="Helvetica Light"/>
                <a:ea typeface="Helvetica Light"/>
                <a:cs typeface="Helvetica Light"/>
                <a:sym typeface="Helvetica Light"/>
              </a:defRPr>
            </a:lvl2pPr>
            <a:lvl3pPr marL="1143000" indent="-228600" defTabSz="457200">
              <a:defRPr sz="3400">
                <a:solidFill>
                  <a:srgbClr val="000000"/>
                </a:solidFill>
                <a:latin typeface="Helvetica Light"/>
                <a:ea typeface="Helvetica Light"/>
                <a:cs typeface="Helvetica Light"/>
                <a:sym typeface="Helvetica Light"/>
              </a:defRPr>
            </a:lvl3pPr>
            <a:lvl4pPr marL="1600200" indent="-228600" defTabSz="457200">
              <a:defRPr sz="3400">
                <a:solidFill>
                  <a:srgbClr val="000000"/>
                </a:solidFill>
                <a:latin typeface="Helvetica Light"/>
                <a:ea typeface="Helvetica Light"/>
                <a:cs typeface="Helvetica Light"/>
                <a:sym typeface="Helvetica Light"/>
              </a:defRPr>
            </a:lvl4pPr>
            <a:lvl5pPr marL="2057400" indent="-228600" defTabSz="457200">
              <a:defRPr sz="3400">
                <a:solidFill>
                  <a:srgbClr val="000000"/>
                </a:solidFill>
                <a:latin typeface="Helvetica Light"/>
                <a:ea typeface="Helvetica Light"/>
                <a:cs typeface="Helvetica Light"/>
                <a:sym typeface="Helvetica Light"/>
              </a:defRPr>
            </a:lvl5pPr>
            <a:lvl6pPr marL="25146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6pPr>
            <a:lvl7pPr marL="29718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7pPr>
            <a:lvl8pPr marL="34290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8pPr>
            <a:lvl9pPr marL="3886200" indent="-228600" defTabSz="457200" eaLnBrk="0" fontAlgn="base" hangingPunct="0">
              <a:spcBef>
                <a:spcPct val="0"/>
              </a:spcBef>
              <a:spcAft>
                <a:spcPct val="0"/>
              </a:spcAft>
              <a:defRPr sz="3400">
                <a:solidFill>
                  <a:srgbClr val="000000"/>
                </a:solidFill>
                <a:latin typeface="Helvetica Light"/>
                <a:ea typeface="Helvetica Light"/>
                <a:cs typeface="Helvetica Light"/>
                <a:sym typeface="Helvetica Light"/>
              </a:defRPr>
            </a:lvl9pPr>
          </a:lstStyle>
          <a:p>
            <a:pPr eaLnBrk="1">
              <a:lnSpc>
                <a:spcPct val="80000"/>
              </a:lnSpc>
              <a:spcBef>
                <a:spcPts val="400"/>
              </a:spcBef>
            </a:pPr>
            <a:r>
              <a:rPr lang="fr-FR" altLang="fr-FR" sz="3200" b="1" dirty="0">
                <a:solidFill>
                  <a:schemeClr val="tx1"/>
                </a:solidFill>
                <a:latin typeface="Calibri" panose="020F0502020204030204" pitchFamily="34" charset="0"/>
                <a:sym typeface="Calibri" panose="020F0502020204030204" pitchFamily="34" charset="0"/>
              </a:rPr>
              <a:t>Schéma </a:t>
            </a:r>
            <a:r>
              <a:rPr lang="fr-FR" altLang="fr-FR" sz="3200" b="1" dirty="0" smtClean="0">
                <a:solidFill>
                  <a:schemeClr val="tx1"/>
                </a:solidFill>
                <a:latin typeface="Calibri" panose="020F0502020204030204" pitchFamily="34" charset="0"/>
                <a:sym typeface="Calibri" panose="020F0502020204030204" pitchFamily="34" charset="0"/>
              </a:rPr>
              <a:t>cible</a:t>
            </a:r>
            <a:endParaRPr lang="fr-FR" altLang="fr-FR" sz="3200" b="1" dirty="0">
              <a:solidFill>
                <a:schemeClr val="tx1"/>
              </a:solidFill>
              <a:latin typeface="Calibri" panose="020F0502020204030204" pitchFamily="34" charset="0"/>
              <a:sym typeface="Calibri" panose="020F0502020204030204" pitchFamily="34" charset="0"/>
            </a:endParaRPr>
          </a:p>
        </p:txBody>
      </p:sp>
      <p:sp>
        <p:nvSpPr>
          <p:cNvPr id="2" name="ZoneTexte 1"/>
          <p:cNvSpPr txBox="1"/>
          <p:nvPr/>
        </p:nvSpPr>
        <p:spPr>
          <a:xfrm>
            <a:off x="453728" y="8414086"/>
            <a:ext cx="11881320" cy="1015663"/>
          </a:xfrm>
          <a:prstGeom prst="rect">
            <a:avLst/>
          </a:prstGeom>
          <a:solidFill>
            <a:schemeClr val="bg1"/>
          </a:solidFill>
          <a:ln>
            <a:solidFill>
              <a:schemeClr val="tx1"/>
            </a:solidFill>
          </a:ln>
        </p:spPr>
        <p:txBody>
          <a:bodyPr wrap="square" rtlCol="0">
            <a:spAutoFit/>
          </a:bodyPr>
          <a:lstStyle/>
          <a:p>
            <a:r>
              <a:rPr lang="fr-FR" sz="2000" b="1" dirty="0" smtClean="0"/>
              <a:t>2 axes forts :</a:t>
            </a:r>
          </a:p>
          <a:p>
            <a:pPr marL="457200" indent="-457200">
              <a:buFontTx/>
              <a:buChar char="-"/>
            </a:pPr>
            <a:r>
              <a:rPr lang="fr-FR" sz="2000" b="1" dirty="0" smtClean="0"/>
              <a:t>Nord-Sud (L4)</a:t>
            </a:r>
          </a:p>
          <a:p>
            <a:pPr marL="457200" indent="-457200">
              <a:buFontTx/>
              <a:buChar char="-"/>
            </a:pPr>
            <a:r>
              <a:rPr lang="fr-FR" sz="2000" b="1" dirty="0" smtClean="0"/>
              <a:t>Ouest-Est (L7)</a:t>
            </a:r>
            <a:endParaRPr lang="fr-FR" sz="2000" b="1" dirty="0"/>
          </a:p>
        </p:txBody>
      </p:sp>
      <p:sp>
        <p:nvSpPr>
          <p:cNvPr id="5" name="Pentagone 4"/>
          <p:cNvSpPr/>
          <p:nvPr/>
        </p:nvSpPr>
        <p:spPr bwMode="auto">
          <a:xfrm>
            <a:off x="3212409" y="8543473"/>
            <a:ext cx="792088" cy="717030"/>
          </a:xfrm>
          <a:prstGeom prst="homePlate">
            <a:avLst>
              <a:gd name="adj" fmla="val 70963"/>
            </a:avLst>
          </a:prstGeom>
          <a:solidFill>
            <a:schemeClr val="bg1">
              <a:lumMod val="50000"/>
            </a:schemeClr>
          </a:solidFill>
          <a:ln w="12700" cap="flat" cmpd="sng" algn="ctr">
            <a:noFill/>
            <a:prstDash val="solid"/>
            <a:miter lim="0"/>
            <a:headEnd type="none" w="med" len="med"/>
            <a:tailEnd type="none" w="med" len="med"/>
          </a:ln>
          <a:effectLst>
            <a:outerShdw blurRad="25400" dist="12700" dir="54000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fr-FR" sz="3400" b="0" i="0" u="none" strike="noStrike" cap="none" normalizeH="0" baseline="0" smtClean="0">
              <a:ln>
                <a:noFill/>
              </a:ln>
              <a:solidFill>
                <a:srgbClr val="000000"/>
              </a:solidFill>
              <a:effectLst/>
              <a:latin typeface="Helvetica Light"/>
              <a:ea typeface="Helvetica Light"/>
              <a:cs typeface="Helvetica Light"/>
              <a:sym typeface="Helvetica Light"/>
            </a:endParaRPr>
          </a:p>
        </p:txBody>
      </p:sp>
      <p:sp>
        <p:nvSpPr>
          <p:cNvPr id="12" name="ZoneTexte 11"/>
          <p:cNvSpPr txBox="1"/>
          <p:nvPr/>
        </p:nvSpPr>
        <p:spPr>
          <a:xfrm>
            <a:off x="4249607" y="8435896"/>
            <a:ext cx="8133958" cy="1323439"/>
          </a:xfrm>
          <a:prstGeom prst="rect">
            <a:avLst/>
          </a:prstGeom>
          <a:noFill/>
        </p:spPr>
        <p:txBody>
          <a:bodyPr wrap="none" rtlCol="0">
            <a:spAutoFit/>
          </a:bodyPr>
          <a:lstStyle/>
          <a:p>
            <a:pPr marL="342900" indent="-342900">
              <a:buFontTx/>
              <a:buChar char="-"/>
            </a:pPr>
            <a:r>
              <a:rPr lang="fr-FR" sz="2000" b="1" dirty="0" smtClean="0"/>
              <a:t>Renforcer le cadencement des lignes structurantes</a:t>
            </a:r>
          </a:p>
          <a:p>
            <a:pPr marL="342900" indent="-342900">
              <a:buFontTx/>
              <a:buChar char="-"/>
            </a:pPr>
            <a:r>
              <a:rPr lang="fr-FR" sz="2000" b="1" dirty="0" smtClean="0"/>
              <a:t>Faciliter les correspondances en réduisant les temps d’attente</a:t>
            </a:r>
          </a:p>
          <a:p>
            <a:pPr marL="342900" indent="-342900">
              <a:buFontTx/>
              <a:buChar char="-"/>
            </a:pPr>
            <a:r>
              <a:rPr lang="fr-FR" sz="2000" b="1" dirty="0" smtClean="0"/>
              <a:t>Un réseau plus lisible, identique 7j/7, de 5h à 0h30</a:t>
            </a:r>
          </a:p>
          <a:p>
            <a:pPr marL="342900" indent="-342900">
              <a:buFontTx/>
              <a:buChar char="-"/>
            </a:pPr>
            <a:endParaRPr lang="fr-FR" sz="2000" b="1" dirty="0"/>
          </a:p>
        </p:txBody>
      </p:sp>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rgbClr val="000000"/>
          </a:solidFill>
          <a:prstDash val="solid"/>
          <a:miter lim="0"/>
          <a:headEnd type="none" w="med" len="med"/>
          <a:tailEnd type="none" w="med" len="med"/>
        </a:ln>
        <a:effectLst>
          <a:outerShdw blurRad="25400" dist="12700" dir="5400000" algn="ctr" rotWithShape="0">
            <a:srgbClr val="000000">
              <a:alpha val="50000"/>
            </a:srgbClr>
          </a:outerShdw>
        </a:effectLst>
      </a:spPr>
      <a:bodyPr vert="horz" wrap="square" lIns="38100" tIns="38100" rIns="38100" bIns="38100" numCol="1" anchor="ctr" anchorCtr="0" compatLnSpc="1">
        <a:prstTxWarp prst="textNoShape">
          <a:avLst/>
        </a:prstTxWarp>
        <a:spAutoFit/>
      </a:bodyPr>
      <a:lstStyle>
        <a:defPPr marL="0" marR="0" indent="0" algn="ctr" defTabSz="584200" rtl="0" eaLnBrk="1" fontAlgn="base" latinLnBrk="0" hangingPunct="0">
          <a:lnSpc>
            <a:spcPct val="100000"/>
          </a:lnSpc>
          <a:spcBef>
            <a:spcPct val="0"/>
          </a:spcBef>
          <a:spcAft>
            <a:spcPct val="0"/>
          </a:spcAft>
          <a:buClrTx/>
          <a:buSzTx/>
          <a:buFontTx/>
          <a:buNone/>
          <a:tabLst/>
          <a:defRPr kumimoji="0" lang="fr-FR" altLang="fr-FR" sz="3400" b="0" i="0" u="none" strike="noStrike" cap="none" normalizeH="0" baseline="0" smtClean="0">
            <a:ln>
              <a:noFill/>
            </a:ln>
            <a:solidFill>
              <a:srgbClr val="000000"/>
            </a:solidFill>
            <a:effectLst/>
            <a:latin typeface="Helvetica Light"/>
            <a:ea typeface="Helvetica Light"/>
            <a:cs typeface="Helvetica Light"/>
            <a:sym typeface="Helvetica Light"/>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rgbClr val="000000"/>
          </a:solidFill>
          <a:prstDash val="solid"/>
          <a:miter lim="0"/>
          <a:headEnd type="none" w="med" len="med"/>
          <a:tailEnd type="none" w="med" len="med"/>
        </a:ln>
        <a:effectLst>
          <a:outerShdw blurRad="25400" dist="12700" dir="5400000" algn="ctr" rotWithShape="0">
            <a:srgbClr val="000000">
              <a:alpha val="50000"/>
            </a:srgbClr>
          </a:outerShdw>
        </a:effectLst>
      </a:spPr>
      <a:bodyPr vert="horz" wrap="square" lIns="38100" tIns="38100" rIns="38100" bIns="38100" numCol="1" anchor="ctr" anchorCtr="0" compatLnSpc="1">
        <a:prstTxWarp prst="textNoShape">
          <a:avLst/>
        </a:prstTxWarp>
        <a:spAutoFit/>
      </a:bodyPr>
      <a:lstStyle>
        <a:defPPr marL="0" marR="0" indent="0" algn="ctr" defTabSz="584200" rtl="0" eaLnBrk="1" fontAlgn="base" latinLnBrk="0" hangingPunct="0">
          <a:lnSpc>
            <a:spcPct val="100000"/>
          </a:lnSpc>
          <a:spcBef>
            <a:spcPct val="0"/>
          </a:spcBef>
          <a:spcAft>
            <a:spcPct val="0"/>
          </a:spcAft>
          <a:buClrTx/>
          <a:buSzTx/>
          <a:buFontTx/>
          <a:buNone/>
          <a:tabLst/>
          <a:defRPr kumimoji="0" lang="fr-FR" altLang="fr-FR" sz="3400" b="0" i="0" u="none" strike="noStrike" cap="none" normalizeH="0" baseline="0" smtClean="0">
            <a:ln>
              <a:noFill/>
            </a:ln>
            <a:solidFill>
              <a:srgbClr val="000000"/>
            </a:solidFill>
            <a:effectLst/>
            <a:latin typeface="Helvetica Light"/>
            <a:ea typeface="Helvetica Light"/>
            <a:cs typeface="Helvetica Light"/>
            <a:sym typeface="Helvetica Light"/>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76F11DA5EAB9C42959EE3254D77FD9B" ma:contentTypeVersion="7" ma:contentTypeDescription="Crée un document." ma:contentTypeScope="" ma:versionID="cd59da3560b9b8a272d4a6ab476f1be8">
  <xsd:schema xmlns:xsd="http://www.w3.org/2001/XMLSchema" xmlns:xs="http://www.w3.org/2001/XMLSchema" xmlns:p="http://schemas.microsoft.com/office/2006/metadata/properties" xmlns:ns1="http://schemas.microsoft.com/sharepoint/v3" xmlns:ns2="ce9cd0cb-1fe2-4ef7-a363-f15b8099bd95" targetNamespace="http://schemas.microsoft.com/office/2006/metadata/properties" ma:root="true" ma:fieldsID="76d71215051140d819f255264857404f" ns1:_="" ns2:_="">
    <xsd:import namespace="http://schemas.microsoft.com/sharepoint/v3"/>
    <xsd:import namespace="ce9cd0cb-1fe2-4ef7-a363-f15b8099bd95"/>
    <xsd:element name="properties">
      <xsd:complexType>
        <xsd:sequence>
          <xsd:element name="documentManagement">
            <xsd:complexType>
              <xsd:all>
                <xsd:element ref="ns1:PublishingStartDate" minOccurs="0"/>
                <xsd:element ref="ns1:PublishingExpirationDate" minOccurs="0"/>
                <xsd:element ref="ns2:EMS_Totems_MotsCles_0" minOccurs="0"/>
                <xsd:element ref="ns2:TaxCatchAll" minOccurs="0"/>
                <xsd:element ref="ns2:EMS_Totems_TypeDocument"/>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hidden="true" ma:internalName="PublishingStartDate">
      <xsd:simpleType>
        <xsd:restriction base="dms:Unknown"/>
      </xsd:simpleType>
    </xsd:element>
    <xsd:element name="PublishingExpirationDate" ma:index="9" nillable="true" ma:displayName="Date de fin de planification" ma:description="La colonne de site Date de fin de planification est créée par la fonctionnalité de publication. Elle permet de spécifier les date et heure auxquelles cette page n'apparaîtra plus aux visiteurs du site."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9cd0cb-1fe2-4ef7-a363-f15b8099bd95" elementFormDefault="qualified">
    <xsd:import namespace="http://schemas.microsoft.com/office/2006/documentManagement/types"/>
    <xsd:import namespace="http://schemas.microsoft.com/office/infopath/2007/PartnerControls"/>
    <xsd:element name="EMS_Totems_MotsCles_0" ma:index="11" nillable="true" ma:taxonomy="true" ma:internalName="EMS_Totems_MotsCles_0" ma:taxonomyFieldName="EMS_Totems_MotsCles" ma:displayName="Mots-clés" ma:fieldId="{ce01a9ed-86e9-4b1c-8a76-9f17fd9cc5ed}" ma:taxonomyMulti="true" ma:sspId="1e06bf60-5723-4bb2-b7e0-ab7d55a82a57" ma:termSetId="07b137d5-641a-4281-81a3-79fb8134a36d" ma:anchorId="00000000-0000-0000-0000-000000000000" ma:open="true" ma:isKeyword="false">
      <xsd:complexType>
        <xsd:sequence>
          <xsd:element ref="pc:Terms" minOccurs="0" maxOccurs="1"/>
        </xsd:sequence>
      </xsd:complexType>
    </xsd:element>
    <xsd:element name="TaxCatchAll" ma:index="12" nillable="true" ma:displayName="Taxonomy Catch All Column" ma:hidden="true" ma:list="{6199b52d-a0df-4543-a4ad-50c78a7cf06b}" ma:internalName="TaxCatchAll" ma:showField="CatchAllData" ma:web="ce9cd0cb-1fe2-4ef7-a363-f15b8099bd95">
      <xsd:complexType>
        <xsd:complexContent>
          <xsd:extension base="dms:MultiChoiceLookup">
            <xsd:sequence>
              <xsd:element name="Value" type="dms:Lookup" maxOccurs="unbounded" minOccurs="0" nillable="true"/>
            </xsd:sequence>
          </xsd:extension>
        </xsd:complexContent>
      </xsd:complexType>
    </xsd:element>
    <xsd:element name="EMS_Totems_TypeDocument" ma:index="13" ma:displayName="Type" ma:default="Formulaire" ma:format="Dropdown" ma:internalName="EMS_Totems_TypeDocument">
      <xsd:simpleType>
        <xsd:restriction base="dms:Choice">
          <xsd:enumeration value="Formulaire"/>
          <xsd:enumeration value="Modèle"/>
          <xsd:enumeration value="Charte"/>
          <xsd:enumeration value="Guide"/>
          <xsd:enumeration value="Règlement"/>
          <xsd:enumeration value="Document de communication"/>
          <xsd:enumeration value="Document diver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e9cd0cb-1fe2-4ef7-a363-f15b8099bd95"/>
    <EMS_Totems_MotsCles_0 xmlns="ce9cd0cb-1fe2-4ef7-a363-f15b8099bd95">
      <Terms xmlns="http://schemas.microsoft.com/office/infopath/2007/PartnerControls"/>
    </EMS_Totems_MotsCles_0>
    <PublishingExpirationDate xmlns="http://schemas.microsoft.com/sharepoint/v3" xsi:nil="true"/>
    <PublishingStartDate xmlns="http://schemas.microsoft.com/sharepoint/v3" xsi:nil="true"/>
    <EMS_Totems_TypeDocument xmlns="ce9cd0cb-1fe2-4ef7-a363-f15b8099bd95">Modèle</EMS_Totems_TypeDocument>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D8209B16-2EDD-4BDB-AB96-7A3491BB406E}">
  <ds:schemaRefs>
    <ds:schemaRef ds:uri="http://schemas.microsoft.com/sharepoint/v3/contenttype/forms"/>
  </ds:schemaRefs>
</ds:datastoreItem>
</file>

<file path=customXml/itemProps2.xml><?xml version="1.0" encoding="utf-8"?>
<ds:datastoreItem xmlns:ds="http://schemas.openxmlformats.org/officeDocument/2006/customXml" ds:itemID="{4D13A19F-1508-415E-B248-BE0ACC424B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9cd0cb-1fe2-4ef7-a363-f15b8099bd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BC8E46-0B19-429B-8854-D4DCF52BCE99}">
  <ds:schemaRefs>
    <ds:schemaRef ds:uri="http://schemas.microsoft.com/office/infopath/2007/PartnerControls"/>
    <ds:schemaRef ds:uri="http://purl.org/dc/dcmitype/"/>
    <ds:schemaRef ds:uri="http://schemas.microsoft.com/office/2006/metadata/properties"/>
    <ds:schemaRef ds:uri="http://schemas.microsoft.com/office/2006/documentManagement/types"/>
    <ds:schemaRef ds:uri="http://schemas.microsoft.com/sharepoint/v3"/>
    <ds:schemaRef ds:uri="http://purl.org/dc/elements/1.1/"/>
    <ds:schemaRef ds:uri="http://purl.org/dc/terms/"/>
    <ds:schemaRef ds:uri="http://schemas.openxmlformats.org/package/2006/metadata/core-properties"/>
    <ds:schemaRef ds:uri="ce9cd0cb-1fe2-4ef7-a363-f15b8099bd95"/>
    <ds:schemaRef ds:uri="http://www.w3.org/XML/1998/namespace"/>
  </ds:schemaRefs>
</ds:datastoreItem>
</file>

<file path=customXml/itemProps4.xml><?xml version="1.0" encoding="utf-8"?>
<ds:datastoreItem xmlns:ds="http://schemas.openxmlformats.org/officeDocument/2006/customXml" ds:itemID="{4BDDDE10-B9DC-4F90-987A-8E0C56B133AE}">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otalTime>6100</TotalTime>
  <Words>1972</Words>
  <Application>Microsoft Office PowerPoint</Application>
  <PresentationFormat>Personnalisé</PresentationFormat>
  <Paragraphs>218</Paragraphs>
  <Slides>14</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14</vt:i4>
      </vt:variant>
    </vt:vector>
  </HeadingPairs>
  <TitlesOfParts>
    <vt:vector size="21" baseType="lpstr">
      <vt:lpstr>Arial</vt:lpstr>
      <vt:lpstr>Calibri</vt:lpstr>
      <vt:lpstr>Helvetica Light</vt:lpstr>
      <vt:lpstr>Helvetica Neue</vt:lpstr>
      <vt:lpstr>Verdana</vt:lpstr>
      <vt:lpstr>Wingdings</vt:lpstr>
      <vt:lpstr>White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Modèle PowerPoint Eurométropole de Strasbourg</dc:title>
  <dc:creator>Eurométropole de Strasbourg</dc:creator>
  <cp:lastModifiedBy>TRICOMI Jérome</cp:lastModifiedBy>
  <cp:revision>73</cp:revision>
  <dcterms:modified xsi:type="dcterms:W3CDTF">2022-03-29T12:21:09Z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MS_Totems_MotsCles">
    <vt:lpwstr/>
  </property>
</Properties>
</file>